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68" r:id="rId3"/>
    <p:sldId id="257" r:id="rId4"/>
    <p:sldId id="258" r:id="rId5"/>
    <p:sldId id="259" r:id="rId6"/>
    <p:sldId id="260" r:id="rId7"/>
    <p:sldId id="263" r:id="rId8"/>
    <p:sldId id="264" r:id="rId9"/>
    <p:sldId id="265" r:id="rId10"/>
    <p:sldId id="266" r:id="rId11"/>
    <p:sldId id="267" r:id="rId12"/>
    <p:sldId id="261" r:id="rId13"/>
    <p:sldId id="262" r:id="rId14"/>
    <p:sldId id="269" r:id="rId15"/>
    <p:sldId id="273" r:id="rId16"/>
    <p:sldId id="279" r:id="rId17"/>
    <p:sldId id="276" r:id="rId18"/>
    <p:sldId id="277" r:id="rId19"/>
    <p:sldId id="278" r:id="rId20"/>
    <p:sldId id="280" r:id="rId21"/>
    <p:sldId id="270" r:id="rId22"/>
    <p:sldId id="274" r:id="rId23"/>
    <p:sldId id="275" r:id="rId24"/>
    <p:sldId id="271" r:id="rId25"/>
    <p:sldId id="272"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806" autoAdjust="0"/>
    <p:restoredTop sz="94660"/>
  </p:normalViewPr>
  <p:slideViewPr>
    <p:cSldViewPr snapToGrid="0" snapToObjects="1">
      <p:cViewPr varScale="1">
        <p:scale>
          <a:sx n="120" d="100"/>
          <a:sy n="120" d="100"/>
        </p:scale>
        <p:origin x="-504" y="-112"/>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18976"/>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3EA6D8-495D-9B40-B33C-6C0AAB658889}" type="datetimeFigureOut">
              <a:rPr lang="en-US" smtClean="0"/>
              <a:t>1/7/13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21F093-618A-7D4F-A43F-B7FEAFE956BE}" type="slidenum">
              <a:rPr lang="en-US" smtClean="0"/>
              <a:t>‹#›</a:t>
            </a:fld>
            <a:endParaRPr lang="en-US"/>
          </a:p>
        </p:txBody>
      </p:sp>
    </p:spTree>
    <p:extLst>
      <p:ext uri="{BB962C8B-B14F-4D97-AF65-F5344CB8AC3E}">
        <p14:creationId xmlns:p14="http://schemas.microsoft.com/office/powerpoint/2010/main" val="34123010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0353F270-CD6F-954F-B0E2-3DDE6A3BAA88}" type="slidenum">
              <a:rPr lang="en-US">
                <a:latin typeface="Arial" charset="0"/>
              </a:rPr>
              <a:pPr/>
              <a:t>21</a:t>
            </a:fld>
            <a:endParaRPr lang="en-US">
              <a:latin typeface="Arial"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xfrm>
            <a:off x="914400" y="4343400"/>
            <a:ext cx="5029200" cy="4114800"/>
          </a:xfrm>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02D70C10-781A-7F48-89A5-50A09C69D668}" type="slidenum">
              <a:rPr lang="en-US">
                <a:latin typeface="Arial" charset="0"/>
              </a:rPr>
              <a:pPr/>
              <a:t>22</a:t>
            </a:fld>
            <a:endParaRPr lang="en-US">
              <a:latin typeface="Arial" charset="0"/>
            </a:endParaRPr>
          </a:p>
        </p:txBody>
      </p:sp>
      <p:sp>
        <p:nvSpPr>
          <p:cNvPr id="18435" name="Rectangle 2"/>
          <p:cNvSpPr>
            <a:spLocks noGrp="1" noRot="1" noChangeAspect="1" noChangeArrowheads="1" noTextEdit="1"/>
          </p:cNvSpPr>
          <p:nvPr>
            <p:ph type="sldImg"/>
          </p:nvPr>
        </p:nvSpPr>
        <p:spPr>
          <a:xfrm>
            <a:off x="450850" y="609600"/>
            <a:ext cx="4578350" cy="3433763"/>
          </a:xfrm>
          <a:ln/>
        </p:spPr>
      </p:sp>
      <p:sp>
        <p:nvSpPr>
          <p:cNvPr id="18436" name="Rectangle 3"/>
          <p:cNvSpPr>
            <a:spLocks noGrp="1" noChangeArrowheads="1"/>
          </p:cNvSpPr>
          <p:nvPr>
            <p:ph type="body" idx="1"/>
          </p:nvPr>
        </p:nvSpPr>
        <p:spPr>
          <a:xfrm>
            <a:off x="381000" y="4114800"/>
            <a:ext cx="6019800" cy="4876800"/>
          </a:xfrm>
          <a:noFill/>
          <a:ln/>
        </p:spPr>
        <p:txBody>
          <a:bodyPr/>
          <a:lstStyle/>
          <a:p>
            <a:pPr algn="just" eaLnBrk="1" hangingPunct="1">
              <a:lnSpc>
                <a:spcPct val="115000"/>
              </a:lnSpc>
              <a:spcBef>
                <a:spcPct val="0"/>
              </a:spcBef>
            </a:pPr>
            <a:r>
              <a:rPr lang="en-US">
                <a:solidFill>
                  <a:srgbClr val="000000"/>
                </a:solidFill>
                <a:latin typeface="Arial" charset="0"/>
                <a:ea typeface="ＭＳ Ｐゴシック" charset="-128"/>
                <a:cs typeface="ＭＳ Ｐゴシック" charset="-128"/>
              </a:rPr>
              <a:t>Because learning neither takes place in isolation, nor only at school, multiple measures must be considered and used to understand the multifaceted world of school from the perspective of everyone involved.</a:t>
            </a:r>
          </a:p>
          <a:p>
            <a:pPr algn="just" eaLnBrk="1" hangingPunct="1">
              <a:lnSpc>
                <a:spcPct val="115000"/>
              </a:lnSpc>
              <a:spcBef>
                <a:spcPct val="0"/>
              </a:spcBef>
            </a:pPr>
            <a:endParaRPr lang="en-US">
              <a:solidFill>
                <a:srgbClr val="000000"/>
              </a:solidFill>
              <a:latin typeface="Arial" charset="0"/>
              <a:ea typeface="ＭＳ Ｐゴシック" charset="-128"/>
              <a:cs typeface="ＭＳ Ｐゴシック" charset="-128"/>
            </a:endParaRPr>
          </a:p>
          <a:p>
            <a:pPr eaLnBrk="1" hangingPunct="1">
              <a:lnSpc>
                <a:spcPct val="115000"/>
              </a:lnSpc>
              <a:spcBef>
                <a:spcPct val="0"/>
              </a:spcBef>
            </a:pPr>
            <a:r>
              <a:rPr lang="en-US">
                <a:latin typeface="Arial" charset="0"/>
                <a:ea typeface="ＭＳ Ｐゴシック" charset="-128"/>
                <a:cs typeface="ＭＳ Ｐゴシック" charset="-128"/>
              </a:rPr>
              <a:t>Types of information that assist with planning for and sustaining systemic school improvement include:</a:t>
            </a:r>
          </a:p>
          <a:p>
            <a:pPr lvl="1" eaLnBrk="1" hangingPunct="1">
              <a:lnSpc>
                <a:spcPct val="115000"/>
              </a:lnSpc>
              <a:spcBef>
                <a:spcPct val="0"/>
              </a:spcBef>
              <a:buFontTx/>
              <a:buChar char="•"/>
            </a:pPr>
            <a:r>
              <a:rPr lang="en-US">
                <a:latin typeface="Arial" charset="0"/>
              </a:rPr>
              <a:t>Demographics</a:t>
            </a:r>
          </a:p>
          <a:p>
            <a:pPr lvl="1" eaLnBrk="1" hangingPunct="1">
              <a:lnSpc>
                <a:spcPct val="115000"/>
              </a:lnSpc>
              <a:spcBef>
                <a:spcPct val="0"/>
              </a:spcBef>
              <a:buFontTx/>
              <a:buChar char="•"/>
            </a:pPr>
            <a:r>
              <a:rPr lang="en-US">
                <a:latin typeface="Arial" charset="0"/>
              </a:rPr>
              <a:t>Perceptions </a:t>
            </a:r>
          </a:p>
          <a:p>
            <a:pPr lvl="1" eaLnBrk="1" hangingPunct="1">
              <a:lnSpc>
                <a:spcPct val="115000"/>
              </a:lnSpc>
              <a:spcBef>
                <a:spcPct val="0"/>
              </a:spcBef>
              <a:buFontTx/>
              <a:buChar char="•"/>
            </a:pPr>
            <a:r>
              <a:rPr lang="en-US">
                <a:latin typeface="Arial" charset="0"/>
              </a:rPr>
              <a:t>Student Learning</a:t>
            </a:r>
          </a:p>
          <a:p>
            <a:pPr lvl="1" eaLnBrk="1" hangingPunct="1">
              <a:lnSpc>
                <a:spcPct val="115000"/>
              </a:lnSpc>
              <a:spcBef>
                <a:spcPct val="0"/>
              </a:spcBef>
              <a:buFontTx/>
              <a:buChar char="•"/>
            </a:pPr>
            <a:r>
              <a:rPr lang="en-US">
                <a:latin typeface="Arial" charset="0"/>
              </a:rPr>
              <a:t>School Processes</a:t>
            </a:r>
          </a:p>
          <a:p>
            <a:pPr eaLnBrk="1" hangingPunct="1">
              <a:lnSpc>
                <a:spcPct val="115000"/>
              </a:lnSpc>
              <a:spcBef>
                <a:spcPct val="0"/>
              </a:spcBef>
            </a:pPr>
            <a:endParaRPr lang="en-US">
              <a:latin typeface="Arial" charset="0"/>
              <a:ea typeface="ＭＳ Ｐゴシック" charset="-128"/>
              <a:cs typeface="ＭＳ Ｐゴシック" charset="-128"/>
            </a:endParaRPr>
          </a:p>
          <a:p>
            <a:pPr algn="just" eaLnBrk="1" hangingPunct="1">
              <a:lnSpc>
                <a:spcPct val="115000"/>
              </a:lnSpc>
              <a:spcBef>
                <a:spcPct val="0"/>
              </a:spcBef>
            </a:pPr>
            <a:r>
              <a:rPr lang="en-US">
                <a:latin typeface="Arial" charset="0"/>
                <a:ea typeface="ＭＳ Ｐゴシック" charset="-128"/>
                <a:cs typeface="ＭＳ Ｐゴシック" charset="-128"/>
              </a:rPr>
              <a:t>One measure, by itself, gives useful information. Comprehensive measures used together and over time provide much richer information. </a:t>
            </a:r>
            <a:r>
              <a:rPr lang="en-US">
                <a:solidFill>
                  <a:srgbClr val="000000"/>
                </a:solidFill>
                <a:latin typeface="Arial" charset="0"/>
                <a:ea typeface="ＭＳ Ｐゴシック" charset="-128"/>
                <a:cs typeface="ＭＳ Ｐゴシック" charset="-128"/>
              </a:rPr>
              <a:t>Together, these measures can provide a powerful picture that can help us understand the school’s impact on student achievement. These measures, when used together, give schools the information they need to get the results they want. Let’s look at each measure separately.</a:t>
            </a:r>
          </a:p>
          <a:p>
            <a:pPr eaLnBrk="1" hangingPunct="1">
              <a:lnSpc>
                <a:spcPct val="115000"/>
              </a:lnSpc>
              <a:spcBef>
                <a:spcPct val="0"/>
              </a:spcBef>
            </a:pPr>
            <a:endParaRPr lang="en-US">
              <a:latin typeface="Arial" charset="0"/>
              <a:ea typeface="ＭＳ Ｐゴシック" charset="-128"/>
              <a:cs typeface="ＭＳ Ｐゴシック" charset="-128"/>
            </a:endParaRPr>
          </a:p>
          <a:p>
            <a:pPr eaLnBrk="1" hangingPunct="1">
              <a:lnSpc>
                <a:spcPct val="115000"/>
              </a:lnSpc>
              <a:spcBef>
                <a:spcPct val="0"/>
              </a:spcBef>
            </a:pPr>
            <a:r>
              <a:rPr lang="en-US">
                <a:latin typeface="Arial" charset="0"/>
                <a:ea typeface="ＭＳ Ｐゴシック" charset="-128"/>
                <a:cs typeface="ＭＳ Ｐゴシック" charset="-128"/>
              </a:rPr>
              <a:t>Note: This graphic is on:</a:t>
            </a:r>
          </a:p>
          <a:p>
            <a:pPr eaLnBrk="1" hangingPunct="1">
              <a:lnSpc>
                <a:spcPct val="115000"/>
              </a:lnSpc>
              <a:spcBef>
                <a:spcPct val="0"/>
              </a:spcBef>
            </a:pPr>
            <a:r>
              <a:rPr lang="en-US">
                <a:latin typeface="Arial" charset="0"/>
                <a:ea typeface="ＭＳ Ｐゴシック" charset="-128"/>
                <a:cs typeface="ＭＳ Ｐゴシック" charset="-128"/>
              </a:rPr>
              <a:t>Page 11 of </a:t>
            </a:r>
            <a:r>
              <a:rPr lang="en-US" i="1">
                <a:latin typeface="Arial" charset="0"/>
                <a:ea typeface="ＭＳ Ｐゴシック" charset="-128"/>
                <a:cs typeface="ＭＳ Ｐゴシック" charset="-128"/>
              </a:rPr>
              <a:t>Using Data to Improve Student Learning in Elementary Schools</a:t>
            </a:r>
            <a:r>
              <a:rPr lang="en-US">
                <a:latin typeface="Arial" charset="0"/>
                <a:ea typeface="ＭＳ Ｐゴシック" charset="-128"/>
                <a:cs typeface="ＭＳ Ｐゴシック" charset="-128"/>
              </a:rPr>
              <a:t> Book,</a:t>
            </a:r>
          </a:p>
          <a:p>
            <a:pPr eaLnBrk="1" hangingPunct="1">
              <a:lnSpc>
                <a:spcPct val="115000"/>
              </a:lnSpc>
              <a:spcBef>
                <a:spcPct val="0"/>
              </a:spcBef>
            </a:pPr>
            <a:r>
              <a:rPr lang="en-US">
                <a:latin typeface="Arial" charset="0"/>
                <a:ea typeface="ＭＳ Ｐゴシック" charset="-128"/>
                <a:cs typeface="ＭＳ Ｐゴシック" charset="-128"/>
              </a:rPr>
              <a:t>Page 48 of </a:t>
            </a:r>
            <a:r>
              <a:rPr lang="en-US" i="1">
                <a:latin typeface="Arial" charset="0"/>
                <a:ea typeface="ＭＳ Ｐゴシック" charset="-128"/>
                <a:cs typeface="ＭＳ Ｐゴシック" charset="-128"/>
              </a:rPr>
              <a:t>The School Portfolio Toolkit</a:t>
            </a:r>
            <a:r>
              <a:rPr lang="en-US">
                <a:latin typeface="Arial" charset="0"/>
                <a:ea typeface="ＭＳ Ｐゴシック" charset="-128"/>
                <a:cs typeface="ＭＳ Ｐゴシック" charset="-128"/>
              </a:rPr>
              <a:t> Book,</a:t>
            </a:r>
          </a:p>
          <a:p>
            <a:pPr eaLnBrk="1" hangingPunct="1">
              <a:lnSpc>
                <a:spcPct val="115000"/>
              </a:lnSpc>
              <a:spcBef>
                <a:spcPct val="0"/>
              </a:spcBef>
            </a:pPr>
            <a:r>
              <a:rPr lang="en-US">
                <a:latin typeface="Arial" charset="0"/>
                <a:ea typeface="ＭＳ Ｐゴシック" charset="-128"/>
                <a:cs typeface="ＭＳ Ｐゴシック" charset="-128"/>
              </a:rPr>
              <a:t>Page 15 of the</a:t>
            </a:r>
            <a:r>
              <a:rPr lang="en-US" i="1">
                <a:latin typeface="Arial" charset="0"/>
                <a:ea typeface="ＭＳ Ｐゴシック" charset="-128"/>
                <a:cs typeface="ＭＳ Ｐゴシック" charset="-128"/>
              </a:rPr>
              <a:t> Data Analysis</a:t>
            </a:r>
            <a:r>
              <a:rPr lang="en-US">
                <a:latin typeface="Arial" charset="0"/>
                <a:ea typeface="ＭＳ Ｐゴシック" charset="-128"/>
                <a:cs typeface="ＭＳ Ｐゴシック" charset="-128"/>
              </a:rPr>
              <a:t> Book, and</a:t>
            </a:r>
          </a:p>
          <a:p>
            <a:pPr eaLnBrk="1" hangingPunct="1">
              <a:lnSpc>
                <a:spcPct val="115000"/>
              </a:lnSpc>
              <a:spcBef>
                <a:spcPct val="0"/>
              </a:spcBef>
            </a:pPr>
            <a:r>
              <a:rPr lang="en-US">
                <a:latin typeface="Arial" charset="0"/>
                <a:ea typeface="ＭＳ Ｐゴシック" charset="-128"/>
                <a:cs typeface="ＭＳ Ｐゴシック" charset="-128"/>
              </a:rPr>
              <a:t>Page 28 of </a:t>
            </a:r>
            <a:r>
              <a:rPr lang="en-US" i="1">
                <a:latin typeface="Arial" charset="0"/>
                <a:ea typeface="ＭＳ Ｐゴシック" charset="-128"/>
                <a:cs typeface="ＭＳ Ｐゴシック" charset="-128"/>
              </a:rPr>
              <a:t>The School Portfolio</a:t>
            </a:r>
            <a:r>
              <a:rPr lang="en-US">
                <a:latin typeface="Arial" charset="0"/>
                <a:ea typeface="ＭＳ Ｐゴシック" charset="-128"/>
                <a:cs typeface="ＭＳ Ｐゴシック" charset="-128"/>
              </a:rPr>
              <a:t> Book</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45E0BC8A-2601-A741-9020-668BD5A6DC70}" type="slidenum">
              <a:rPr lang="en-US"/>
              <a:pPr/>
              <a:t>23</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83F673-7C38-2B48-82D0-C0868E9F53F9}" type="slidenum">
              <a:rPr lang="en-US"/>
              <a:pPr/>
              <a:t>24</a:t>
            </a:fld>
            <a:endParaRPr lang="en-US"/>
          </a:p>
        </p:txBody>
      </p:sp>
      <p:sp>
        <p:nvSpPr>
          <p:cNvPr id="181250" name="Rectangle 2"/>
          <p:cNvSpPr>
            <a:spLocks noGrp="1" noRot="1" noChangeAspect="1" noChangeArrowheads="1" noTextEdit="1"/>
          </p:cNvSpPr>
          <p:nvPr>
            <p:ph type="sldImg"/>
          </p:nvPr>
        </p:nvSpPr>
        <p:spPr>
          <a:ln/>
        </p:spPr>
      </p:sp>
      <p:sp>
        <p:nvSpPr>
          <p:cNvPr id="1812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A857DF-A6E5-3B40-940D-06BD4CC5A11E}" type="slidenum">
              <a:rPr lang="en-US"/>
              <a:pPr/>
              <a:t>25</a:t>
            </a:fld>
            <a:endParaRPr lang="en-US"/>
          </a:p>
        </p:txBody>
      </p:sp>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D75B809-5608-C546-840B-9D34CE3B2F98}" type="datetimeFigureOut">
              <a:rPr lang="en-US" smtClean="0"/>
              <a:pPr/>
              <a:t>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2C275-A8C6-0B42-82BB-66C183F57AF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75B809-5608-C546-840B-9D34CE3B2F98}" type="datetimeFigureOut">
              <a:rPr lang="en-US" smtClean="0"/>
              <a:pPr/>
              <a:t>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2C275-A8C6-0B42-82BB-66C183F57A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75B809-5608-C546-840B-9D34CE3B2F98}" type="datetimeFigureOut">
              <a:rPr lang="en-US" smtClean="0"/>
              <a:pPr/>
              <a:t>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2C275-A8C6-0B42-82BB-66C183F57AF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D75B809-5608-C546-840B-9D34CE3B2F98}" type="datetimeFigureOut">
              <a:rPr lang="en-US" smtClean="0"/>
              <a:pPr/>
              <a:t>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2C275-A8C6-0B42-82BB-66C183F57AF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75B809-5608-C546-840B-9D34CE3B2F98}" type="datetimeFigureOut">
              <a:rPr lang="en-US" smtClean="0"/>
              <a:pPr/>
              <a:t>1/7/13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B2C275-A8C6-0B42-82BB-66C183F57AF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D75B809-5608-C546-840B-9D34CE3B2F98}" type="datetimeFigureOut">
              <a:rPr lang="en-US" smtClean="0"/>
              <a:pPr/>
              <a:t>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2C275-A8C6-0B42-82BB-66C183F57A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75B809-5608-C546-840B-9D34CE3B2F98}" type="datetimeFigureOut">
              <a:rPr lang="en-US" smtClean="0"/>
              <a:pPr/>
              <a:t>1/7/13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B2C275-A8C6-0B42-82BB-66C183F57A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D75B809-5608-C546-840B-9D34CE3B2F98}" type="datetimeFigureOut">
              <a:rPr lang="en-US" smtClean="0"/>
              <a:pPr/>
              <a:t>1/7/13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B2C275-A8C6-0B42-82BB-66C183F57A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75B809-5608-C546-840B-9D34CE3B2F98}" type="datetimeFigureOut">
              <a:rPr lang="en-US" smtClean="0"/>
              <a:pPr/>
              <a:t>1/7/13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B2C275-A8C6-0B42-82BB-66C183F57A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75B809-5608-C546-840B-9D34CE3B2F98}" type="datetimeFigureOut">
              <a:rPr lang="en-US" smtClean="0"/>
              <a:pPr/>
              <a:t>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2C275-A8C6-0B42-82BB-66C183F57A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75B809-5608-C546-840B-9D34CE3B2F98}" type="datetimeFigureOut">
              <a:rPr lang="en-US" smtClean="0"/>
              <a:pPr/>
              <a:t>1/7/13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B2C275-A8C6-0B42-82BB-66C183F57AF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75B809-5608-C546-840B-9D34CE3B2F98}" type="datetimeFigureOut">
              <a:rPr lang="en-US" smtClean="0"/>
              <a:pPr/>
              <a:t>1/7/13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B2C275-A8C6-0B42-82BB-66C183F57AF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VXCl2fMsdTU&amp;feature=related"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Data </a:t>
            </a:r>
            <a:r>
              <a:rPr lang="en-US" smtClean="0"/>
              <a:t>Driven Dialogue</a:t>
            </a:r>
            <a:endParaRPr lang="en-US"/>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“Asking questions such as these enables administrators and teachers to focus on what is most important, identify the data they need to address their question, and use the questions as a lens for data analysis and interpretation.” P 18  </a:t>
            </a:r>
          </a:p>
          <a:p>
            <a:r>
              <a:rPr lang="en-US" dirty="0" smtClean="0"/>
              <a:t>Limit the number of questions to no more than five or six crucial questions that get at the heart of what they need to know. </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Needed?</a:t>
            </a:r>
            <a:endParaRPr lang="en-US" dirty="0"/>
          </a:p>
        </p:txBody>
      </p:sp>
      <p:sp>
        <p:nvSpPr>
          <p:cNvPr id="3" name="Content Placeholder 2"/>
          <p:cNvSpPr>
            <a:spLocks noGrp="1"/>
          </p:cNvSpPr>
          <p:nvPr>
            <p:ph idx="1"/>
          </p:nvPr>
        </p:nvSpPr>
        <p:spPr>
          <a:xfrm>
            <a:off x="457200" y="1600200"/>
            <a:ext cx="8229600" cy="4957104"/>
          </a:xfrm>
        </p:spPr>
        <p:txBody>
          <a:bodyPr>
            <a:normAutofit fontScale="85000" lnSpcReduction="20000"/>
          </a:bodyPr>
          <a:lstStyle/>
          <a:p>
            <a:pPr lvl="0"/>
            <a:r>
              <a:rPr lang="en-US" dirty="0" smtClean="0"/>
              <a:t>Time to look at data, analyze data and ask more questions. </a:t>
            </a:r>
          </a:p>
          <a:p>
            <a:pPr lvl="0"/>
            <a:r>
              <a:rPr lang="en-US" dirty="0" smtClean="0"/>
              <a:t>Time to look at the data rather than time spent creating the graphs and charts.</a:t>
            </a:r>
          </a:p>
          <a:p>
            <a:pPr lvl="0"/>
            <a:r>
              <a:rPr lang="en-US" dirty="0" smtClean="0"/>
              <a:t>Teachers need opportunity and support to plan and implement improvement strategies and then collect data to see if the strategies work. </a:t>
            </a:r>
          </a:p>
          <a:p>
            <a:pPr lvl="0"/>
            <a:r>
              <a:rPr lang="en-US" dirty="0" smtClean="0"/>
              <a:t>Opportunity to ask questions and then find data to answer the question. </a:t>
            </a:r>
          </a:p>
          <a:p>
            <a:pPr lvl="0"/>
            <a:r>
              <a:rPr lang="en-US" dirty="0" smtClean="0"/>
              <a:t>Data that is sufficiently disaggregated</a:t>
            </a:r>
          </a:p>
          <a:p>
            <a:pPr lvl="1"/>
            <a:r>
              <a:rPr lang="en-US" dirty="0" smtClean="0"/>
              <a:t>By broad categories, male, female, economic status, programs</a:t>
            </a:r>
          </a:p>
          <a:p>
            <a:pPr lvl="1"/>
            <a:r>
              <a:rPr lang="en-US" dirty="0" smtClean="0"/>
              <a:t>Combinations of categories  </a:t>
            </a:r>
            <a:r>
              <a:rPr lang="en-US" dirty="0" err="1" smtClean="0"/>
              <a:t>ie</a:t>
            </a:r>
            <a:r>
              <a:rPr lang="en-US" dirty="0" smtClean="0"/>
              <a:t> female and low SES</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II—Just the Facts</a:t>
            </a:r>
            <a:endParaRPr lang="en-US" dirty="0"/>
          </a:p>
        </p:txBody>
      </p:sp>
      <p:sp>
        <p:nvSpPr>
          <p:cNvPr id="3" name="Content Placeholder 2"/>
          <p:cNvSpPr>
            <a:spLocks noGrp="1"/>
          </p:cNvSpPr>
          <p:nvPr>
            <p:ph idx="1"/>
          </p:nvPr>
        </p:nvSpPr>
        <p:spPr/>
        <p:txBody>
          <a:bodyPr/>
          <a:lstStyle/>
          <a:p>
            <a:r>
              <a:rPr lang="en-US" dirty="0" smtClean="0"/>
              <a:t>The terms; because, therefore, it seems, and however may not be used.</a:t>
            </a:r>
          </a:p>
          <a:p>
            <a:r>
              <a:rPr lang="en-US" dirty="0" smtClean="0"/>
              <a:t>Use these sentence starters</a:t>
            </a:r>
          </a:p>
          <a:p>
            <a:r>
              <a:rPr lang="en-US" dirty="0" smtClean="0"/>
              <a:t>I observe that ….</a:t>
            </a:r>
          </a:p>
          <a:p>
            <a:r>
              <a:rPr lang="en-US" dirty="0" smtClean="0"/>
              <a:t>Some patterns/trends that I notice ….</a:t>
            </a:r>
          </a:p>
          <a:p>
            <a:r>
              <a:rPr lang="en-US" dirty="0" smtClean="0"/>
              <a:t>I can count ….</a:t>
            </a:r>
          </a:p>
          <a:p>
            <a:r>
              <a:rPr lang="en-US" dirty="0" smtClean="0"/>
              <a:t>I am surprised that I see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III—Inferences</a:t>
            </a:r>
            <a:endParaRPr lang="en-US" dirty="0"/>
          </a:p>
        </p:txBody>
      </p:sp>
      <p:sp>
        <p:nvSpPr>
          <p:cNvPr id="3" name="Content Placeholder 2"/>
          <p:cNvSpPr>
            <a:spLocks noGrp="1"/>
          </p:cNvSpPr>
          <p:nvPr>
            <p:ph idx="1"/>
          </p:nvPr>
        </p:nvSpPr>
        <p:spPr/>
        <p:txBody>
          <a:bodyPr>
            <a:normAutofit lnSpcReduction="10000"/>
          </a:bodyPr>
          <a:lstStyle/>
          <a:p>
            <a:r>
              <a:rPr lang="en-US" dirty="0" smtClean="0"/>
              <a:t>I believe that the data suggest …. Because …</a:t>
            </a:r>
          </a:p>
          <a:p>
            <a:r>
              <a:rPr lang="en-US" dirty="0" smtClean="0"/>
              <a:t>Additional data that would help me verify/confirm my explanations is …..</a:t>
            </a:r>
          </a:p>
          <a:p>
            <a:r>
              <a:rPr lang="en-US" dirty="0" smtClean="0"/>
              <a:t>I think the following are appropriate solutions/responses that address the needs implied by the data ….</a:t>
            </a:r>
          </a:p>
          <a:p>
            <a:r>
              <a:rPr lang="en-US" dirty="0" smtClean="0"/>
              <a:t>Additional data that would help guide implementation of the solutions/responses and determine if they are working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a:t>
            </a:r>
            <a:endParaRPr lang="en-US" dirty="0"/>
          </a:p>
        </p:txBody>
      </p:sp>
      <p:sp>
        <p:nvSpPr>
          <p:cNvPr id="3" name="Content Placeholder 2"/>
          <p:cNvSpPr>
            <a:spLocks noGrp="1"/>
          </p:cNvSpPr>
          <p:nvPr>
            <p:ph idx="1"/>
          </p:nvPr>
        </p:nvSpPr>
        <p:spPr/>
        <p:txBody>
          <a:bodyPr/>
          <a:lstStyle/>
          <a:p>
            <a:r>
              <a:rPr lang="en-US" dirty="0" smtClean="0"/>
              <a:t>What changes or improvements can we make?</a:t>
            </a:r>
          </a:p>
          <a:p>
            <a:r>
              <a:rPr lang="en-US" dirty="0" smtClean="0"/>
              <a:t>Todd Whitaker—What Great Teachers Do Differently. </a:t>
            </a:r>
          </a:p>
          <a:p>
            <a:r>
              <a:rPr lang="en-US" dirty="0">
                <a:hlinkClick r:id="rId2"/>
              </a:rPr>
              <a:t>http://www.youtube.com/watch?v=VXCl2fMsdTU&amp;feature=</a:t>
            </a:r>
            <a:r>
              <a:rPr lang="en-US" dirty="0" smtClean="0">
                <a:hlinkClick r:id="rId2"/>
              </a:rPr>
              <a:t>related</a:t>
            </a:r>
            <a:endParaRPr lang="en-US" dirty="0" smtClean="0"/>
          </a:p>
          <a:p>
            <a:endParaRPr lang="en-US" dirty="0"/>
          </a:p>
        </p:txBody>
      </p:sp>
    </p:spTree>
    <p:extLst>
      <p:ext uri="{BB962C8B-B14F-4D97-AF65-F5344CB8AC3E}">
        <p14:creationId xmlns:p14="http://schemas.microsoft.com/office/powerpoint/2010/main" val="8485045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a:t>
            </a:r>
            <a:endParaRPr lang="en-US" dirty="0"/>
          </a:p>
        </p:txBody>
      </p:sp>
      <p:sp>
        <p:nvSpPr>
          <p:cNvPr id="3" name="Content Placeholder 2"/>
          <p:cNvSpPr>
            <a:spLocks noGrp="1"/>
          </p:cNvSpPr>
          <p:nvPr>
            <p:ph idx="1"/>
          </p:nvPr>
        </p:nvSpPr>
        <p:spPr/>
        <p:txBody>
          <a:bodyPr/>
          <a:lstStyle/>
          <a:p>
            <a:r>
              <a:rPr lang="en-US" dirty="0" smtClean="0"/>
              <a:t>8:30-8:45 Introduction</a:t>
            </a:r>
          </a:p>
          <a:p>
            <a:r>
              <a:rPr lang="en-US" dirty="0" smtClean="0"/>
              <a:t>8:45-9:15 Phase 1 Predictions</a:t>
            </a:r>
          </a:p>
          <a:p>
            <a:r>
              <a:rPr lang="en-US" dirty="0" smtClean="0"/>
              <a:t>9:15-10:15 Phase 2 Just the facts.</a:t>
            </a:r>
          </a:p>
          <a:p>
            <a:pPr lvl="1"/>
            <a:r>
              <a:rPr lang="en-US" dirty="0" smtClean="0"/>
              <a:t>Looking at the data</a:t>
            </a:r>
          </a:p>
          <a:p>
            <a:r>
              <a:rPr lang="en-US" dirty="0" smtClean="0"/>
              <a:t>10:15-11:15 Phase 3 Inferences</a:t>
            </a:r>
          </a:p>
          <a:p>
            <a:r>
              <a:rPr lang="en-US" dirty="0" smtClean="0"/>
              <a:t>11:15-11:45 Report out and next steps</a:t>
            </a:r>
          </a:p>
          <a:p>
            <a:endParaRPr lang="en-US" dirty="0" smtClean="0"/>
          </a:p>
          <a:p>
            <a:endParaRPr lang="en-US" dirty="0"/>
          </a:p>
        </p:txBody>
      </p:sp>
    </p:spTree>
    <p:extLst>
      <p:ext uri="{BB962C8B-B14F-4D97-AF65-F5344CB8AC3E}">
        <p14:creationId xmlns:p14="http://schemas.microsoft.com/office/powerpoint/2010/main" val="1327962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895445"/>
          </a:xfrm>
        </p:spPr>
        <p:txBody>
          <a:bodyPr>
            <a:normAutofit/>
          </a:bodyPr>
          <a:lstStyle/>
          <a:p>
            <a:r>
              <a:rPr lang="en-US" sz="12000" dirty="0" smtClean="0"/>
              <a:t>Lets Get Started</a:t>
            </a:r>
            <a:br>
              <a:rPr lang="en-US" sz="12000" dirty="0" smtClean="0"/>
            </a:br>
            <a:r>
              <a:rPr lang="en-US" sz="3400" dirty="0" smtClean="0"/>
              <a:t>Open a word document and come up with 5 essential questions. </a:t>
            </a:r>
            <a:endParaRPr lang="en-US" sz="3400" dirty="0"/>
          </a:p>
        </p:txBody>
      </p:sp>
    </p:spTree>
    <p:extLst>
      <p:ext uri="{BB962C8B-B14F-4D97-AF65-F5344CB8AC3E}">
        <p14:creationId xmlns:p14="http://schemas.microsoft.com/office/powerpoint/2010/main" val="2228121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1-Before </a:t>
            </a:r>
            <a:r>
              <a:rPr lang="en-US" dirty="0" smtClean="0"/>
              <a:t>You See the Data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Activate prior knowledge, surface assumptions, and make predictions to create a readiness to examine and discus the data.</a:t>
            </a:r>
          </a:p>
          <a:p>
            <a:r>
              <a:rPr lang="en-US" dirty="0" smtClean="0"/>
              <a:t>Hear and honor all assumptions.</a:t>
            </a:r>
          </a:p>
          <a:p>
            <a:r>
              <a:rPr lang="en-US" dirty="0" smtClean="0"/>
              <a:t>I assume ….</a:t>
            </a:r>
          </a:p>
          <a:p>
            <a:r>
              <a:rPr lang="en-US" dirty="0" smtClean="0"/>
              <a:t>I predict ….</a:t>
            </a:r>
          </a:p>
          <a:p>
            <a:r>
              <a:rPr lang="en-US" dirty="0" smtClean="0"/>
              <a:t>I wonder ….</a:t>
            </a:r>
          </a:p>
          <a:p>
            <a:r>
              <a:rPr lang="en-US" dirty="0" smtClean="0"/>
              <a:t>My questions/expectations are influenced by …</a:t>
            </a:r>
          </a:p>
          <a:p>
            <a:r>
              <a:rPr lang="en-US" dirty="0" smtClean="0"/>
              <a:t>Some possibilities for learning that this data may present ….</a:t>
            </a:r>
            <a:endParaRPr lang="en-US" dirty="0"/>
          </a:p>
        </p:txBody>
      </p:sp>
    </p:spTree>
    <p:extLst>
      <p:ext uri="{BB962C8B-B14F-4D97-AF65-F5344CB8AC3E}">
        <p14:creationId xmlns:p14="http://schemas.microsoft.com/office/powerpoint/2010/main" val="178440603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Essential Questions</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How do student outcomes differ by demographics, programs, and schools?</a:t>
            </a:r>
          </a:p>
          <a:p>
            <a:pPr lvl="0"/>
            <a:r>
              <a:rPr lang="en-US" dirty="0" smtClean="0"/>
              <a:t>To what extent have specific programs, interventions, and services improved outcomes?</a:t>
            </a:r>
          </a:p>
          <a:p>
            <a:pPr lvl="0"/>
            <a:r>
              <a:rPr lang="en-US" dirty="0" smtClean="0"/>
              <a:t>What is the longitudinal progress of a specific cohort of students?</a:t>
            </a:r>
          </a:p>
          <a:p>
            <a:pPr lvl="0"/>
            <a:r>
              <a:rPr lang="en-US" dirty="0" smtClean="0"/>
              <a:t>What are the characteristics of students who achieve proficiency and of those who do not?</a:t>
            </a:r>
          </a:p>
          <a:p>
            <a:pPr lvl="0"/>
            <a:r>
              <a:rPr lang="en-US" dirty="0" smtClean="0"/>
              <a:t>Where are we making the most progress in closing achievement gaps?</a:t>
            </a:r>
          </a:p>
          <a:p>
            <a:pPr lvl="0"/>
            <a:r>
              <a:rPr lang="en-US" dirty="0" smtClean="0"/>
              <a:t>How do absence and mobility affect assessment results?</a:t>
            </a:r>
          </a:p>
        </p:txBody>
      </p:sp>
    </p:spTree>
    <p:extLst>
      <p:ext uri="{BB962C8B-B14F-4D97-AF65-F5344CB8AC3E}">
        <p14:creationId xmlns:p14="http://schemas.microsoft.com/office/powerpoint/2010/main" val="404698463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lvl="0"/>
            <a:r>
              <a:rPr lang="en-US" dirty="0" smtClean="0"/>
              <a:t>How do student grades correlate with state assessment results and other measures?</a:t>
            </a:r>
          </a:p>
          <a:p>
            <a:pPr lvl="0"/>
            <a:r>
              <a:rPr lang="en-US" dirty="0" smtClean="0"/>
              <a:t>What percent of the students improved, stayed the same or declined from last years achievement?</a:t>
            </a:r>
          </a:p>
          <a:p>
            <a:pPr lvl="0"/>
            <a:r>
              <a:rPr lang="en-US" dirty="0" smtClean="0"/>
              <a:t>Are students making sufficient grade-to-grade progress?</a:t>
            </a:r>
          </a:p>
          <a:p>
            <a:pPr lvl="0"/>
            <a:r>
              <a:rPr lang="en-US" dirty="0" smtClean="0"/>
              <a:t>How many of the lower performing students in grade 4 are still lower performing students in grade 5. </a:t>
            </a:r>
          </a:p>
          <a:p>
            <a:pPr lvl="0"/>
            <a:r>
              <a:rPr lang="en-US" dirty="0" smtClean="0"/>
              <a:t>What is the variation in students’ scores within each course or grade.</a:t>
            </a:r>
          </a:p>
          <a:p>
            <a:endParaRPr lang="en-US" dirty="0"/>
          </a:p>
        </p:txBody>
      </p:sp>
    </p:spTree>
    <p:extLst>
      <p:ext uri="{BB962C8B-B14F-4D97-AF65-F5344CB8AC3E}">
        <p14:creationId xmlns:p14="http://schemas.microsoft.com/office/powerpoint/2010/main" val="72239097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descr="screenshot_01.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 y="0"/>
            <a:ext cx="8377583" cy="6858000"/>
          </a:xfrm>
          <a:prstGeom prst="rect">
            <a:avLst/>
          </a:prstGeom>
        </p:spPr>
      </p:pic>
    </p:spTree>
    <p:extLst>
      <p:ext uri="{BB962C8B-B14F-4D97-AF65-F5344CB8AC3E}">
        <p14:creationId xmlns:p14="http://schemas.microsoft.com/office/powerpoint/2010/main" val="40547841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6033030"/>
          </a:xfrm>
        </p:spPr>
        <p:txBody>
          <a:bodyPr>
            <a:normAutofit/>
          </a:bodyPr>
          <a:lstStyle/>
          <a:p>
            <a:r>
              <a:rPr lang="en-US" sz="8000" dirty="0" smtClean="0"/>
              <a:t>Phase 2</a:t>
            </a:r>
            <a:br>
              <a:rPr lang="en-US" sz="8000" dirty="0" smtClean="0"/>
            </a:br>
            <a:r>
              <a:rPr lang="en-US" sz="8000" dirty="0" smtClean="0"/>
              <a:t>Just the Facts</a:t>
            </a:r>
            <a:br>
              <a:rPr lang="en-US" sz="8000" dirty="0" smtClean="0"/>
            </a:br>
            <a:r>
              <a:rPr lang="en-US" sz="8000" dirty="0" smtClean="0"/>
              <a:t/>
            </a:r>
            <a:br>
              <a:rPr lang="en-US" sz="8000" dirty="0" smtClean="0"/>
            </a:br>
            <a:r>
              <a:rPr lang="en-US" sz="8000" dirty="0" smtClean="0"/>
              <a:t>Looking at Data</a:t>
            </a:r>
            <a:endParaRPr lang="en-US" sz="8000" dirty="0"/>
          </a:p>
        </p:txBody>
      </p:sp>
    </p:spTree>
    <p:extLst>
      <p:ext uri="{BB962C8B-B14F-4D97-AF65-F5344CB8AC3E}">
        <p14:creationId xmlns:p14="http://schemas.microsoft.com/office/powerpoint/2010/main" val="1869925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0" y="304800"/>
            <a:ext cx="9144000" cy="579438"/>
          </a:xfrm>
          <a:prstGeom prst="rect">
            <a:avLst/>
          </a:prstGeom>
          <a:noFill/>
          <a:ln w="9525">
            <a:noFill/>
            <a:miter lim="800000"/>
            <a:headEnd/>
            <a:tailEnd/>
          </a:ln>
        </p:spPr>
        <p:txBody>
          <a:bodyPr>
            <a:prstTxWarp prst="textNoShape">
              <a:avLst/>
            </a:prstTxWarp>
            <a:spAutoFit/>
          </a:bodyPr>
          <a:lstStyle/>
          <a:p>
            <a:pPr>
              <a:spcBef>
                <a:spcPct val="50000"/>
              </a:spcBef>
            </a:pPr>
            <a:r>
              <a:rPr lang="en-US" sz="3200" b="1">
                <a:solidFill>
                  <a:srgbClr val="CC0000"/>
                </a:solidFill>
                <a:latin typeface="Times New Roman" charset="0"/>
              </a:rPr>
              <a:t>	Levels of Data Analysis</a:t>
            </a:r>
          </a:p>
        </p:txBody>
      </p:sp>
      <p:sp>
        <p:nvSpPr>
          <p:cNvPr id="15363" name="Text Box 3"/>
          <p:cNvSpPr txBox="1">
            <a:spLocks noChangeArrowheads="1"/>
          </p:cNvSpPr>
          <p:nvPr/>
        </p:nvSpPr>
        <p:spPr bwMode="auto">
          <a:xfrm>
            <a:off x="1066800" y="1143000"/>
            <a:ext cx="7086600" cy="366713"/>
          </a:xfrm>
          <a:prstGeom prst="rect">
            <a:avLst/>
          </a:prstGeom>
          <a:noFill/>
          <a:ln w="9525">
            <a:noFill/>
            <a:miter lim="800000"/>
            <a:headEnd/>
            <a:tailEnd/>
          </a:ln>
        </p:spPr>
        <p:txBody>
          <a:bodyPr>
            <a:prstTxWarp prst="textNoShape">
              <a:avLst/>
            </a:prstTxWarp>
            <a:spAutoFit/>
          </a:bodyPr>
          <a:lstStyle/>
          <a:p>
            <a:pPr>
              <a:spcBef>
                <a:spcPct val="50000"/>
              </a:spcBef>
            </a:pPr>
            <a:endParaRPr lang="en-US">
              <a:latin typeface="Times New Roman" charset="0"/>
            </a:endParaRPr>
          </a:p>
        </p:txBody>
      </p:sp>
      <p:sp>
        <p:nvSpPr>
          <p:cNvPr id="15364" name="Text Box 4"/>
          <p:cNvSpPr txBox="1">
            <a:spLocks noChangeArrowheads="1"/>
          </p:cNvSpPr>
          <p:nvPr/>
        </p:nvSpPr>
        <p:spPr bwMode="auto">
          <a:xfrm>
            <a:off x="990600" y="1143000"/>
            <a:ext cx="7772400" cy="4676775"/>
          </a:xfrm>
          <a:prstGeom prst="rect">
            <a:avLst/>
          </a:prstGeom>
          <a:noFill/>
          <a:ln w="9525">
            <a:noFill/>
            <a:miter lim="800000"/>
            <a:headEnd/>
            <a:tailEnd/>
          </a:ln>
        </p:spPr>
        <p:txBody>
          <a:bodyPr>
            <a:prstTxWarp prst="textNoShape">
              <a:avLst/>
            </a:prstTxWarp>
            <a:spAutoFit/>
          </a:bodyPr>
          <a:lstStyle/>
          <a:p>
            <a:pPr>
              <a:spcBef>
                <a:spcPct val="50000"/>
              </a:spcBef>
            </a:pPr>
            <a:r>
              <a:rPr lang="en-US" dirty="0">
                <a:latin typeface="Times New Roman" charset="0"/>
              </a:rPr>
              <a:t>				           </a:t>
            </a:r>
            <a:r>
              <a:rPr lang="en-US" dirty="0" smtClean="0">
                <a:latin typeface="Times New Roman" charset="0"/>
              </a:rPr>
              <a:t> 					 </a:t>
            </a:r>
            <a:r>
              <a:rPr lang="en-US" dirty="0">
                <a:solidFill>
                  <a:srgbClr val="0000CC"/>
                </a:solidFill>
                <a:latin typeface="Times New Roman" charset="0"/>
              </a:rPr>
              <a:t>S</a:t>
            </a:r>
            <a:r>
              <a:rPr lang="en-US" sz="1200" b="1" dirty="0">
                <a:solidFill>
                  <a:srgbClr val="0000CC"/>
                </a:solidFill>
                <a:latin typeface="Times New Roman" charset="0"/>
              </a:rPr>
              <a:t>tep 10 –</a:t>
            </a:r>
            <a:r>
              <a:rPr lang="en-US" sz="1200" dirty="0">
                <a:solidFill>
                  <a:srgbClr val="0000CC"/>
                </a:solidFill>
                <a:latin typeface="Times New Roman" charset="0"/>
              </a:rPr>
              <a:t> Intersection of 4 measures </a:t>
            </a:r>
            <a:r>
              <a:rPr lang="en-US" sz="1200" u="sng" dirty="0">
                <a:solidFill>
                  <a:srgbClr val="0000CC"/>
                </a:solidFill>
                <a:latin typeface="Times New Roman" charset="0"/>
              </a:rPr>
              <a:t>over</a:t>
            </a:r>
            <a:r>
              <a:rPr lang="en-US" sz="1200" dirty="0">
                <a:solidFill>
                  <a:srgbClr val="0000CC"/>
                </a:solidFill>
                <a:latin typeface="Times New Roman" charset="0"/>
              </a:rPr>
              <a:t> </a:t>
            </a:r>
            <a:r>
              <a:rPr lang="en-US" sz="1200" u="sng" dirty="0">
                <a:solidFill>
                  <a:srgbClr val="0000CC"/>
                </a:solidFill>
                <a:latin typeface="Times New Roman" charset="0"/>
              </a:rPr>
              <a:t>time</a:t>
            </a:r>
          </a:p>
          <a:p>
            <a:pPr>
              <a:spcBef>
                <a:spcPct val="50000"/>
              </a:spcBef>
            </a:pPr>
            <a:endParaRPr lang="en-US" sz="800" b="1" dirty="0">
              <a:solidFill>
                <a:srgbClr val="0000CC"/>
              </a:solidFill>
              <a:latin typeface="Times New Roman" charset="0"/>
            </a:endParaRPr>
          </a:p>
          <a:p>
            <a:pPr>
              <a:spcBef>
                <a:spcPct val="50000"/>
              </a:spcBef>
            </a:pPr>
            <a:r>
              <a:rPr lang="en-US" sz="1200" b="1" dirty="0">
                <a:solidFill>
                  <a:srgbClr val="0000CC"/>
                </a:solidFill>
                <a:latin typeface="Times New Roman" charset="0"/>
              </a:rPr>
              <a:t>				        </a:t>
            </a:r>
            <a:r>
              <a:rPr lang="en-US" sz="1200" b="1" dirty="0" smtClean="0">
                <a:solidFill>
                  <a:srgbClr val="0000CC"/>
                </a:solidFill>
                <a:latin typeface="Times New Roman" charset="0"/>
              </a:rPr>
              <a:t> 					 </a:t>
            </a:r>
            <a:r>
              <a:rPr lang="en-US" sz="1200" b="1" dirty="0">
                <a:solidFill>
                  <a:srgbClr val="0000CC"/>
                </a:solidFill>
                <a:latin typeface="Times New Roman" charset="0"/>
              </a:rPr>
              <a:t>Step 9 –</a:t>
            </a:r>
            <a:r>
              <a:rPr lang="en-US" sz="1200" dirty="0">
                <a:solidFill>
                  <a:srgbClr val="0000CC"/>
                </a:solidFill>
                <a:latin typeface="Times New Roman" charset="0"/>
              </a:rPr>
              <a:t> Intersection of 4 measures</a:t>
            </a:r>
            <a:endParaRPr lang="en-US" sz="1200" dirty="0" smtClean="0">
              <a:solidFill>
                <a:srgbClr val="0000CC"/>
              </a:solidFill>
              <a:latin typeface="Times New Roman" charset="0"/>
            </a:endParaRPr>
          </a:p>
          <a:p>
            <a:pPr>
              <a:spcBef>
                <a:spcPct val="50000"/>
              </a:spcBef>
            </a:pPr>
            <a:r>
              <a:rPr lang="en-US" sz="800" b="1" dirty="0" smtClean="0">
                <a:solidFill>
                  <a:srgbClr val="0000CC"/>
                </a:solidFill>
                <a:latin typeface="Times New Roman" charset="0"/>
              </a:rPr>
              <a:t>				</a:t>
            </a:r>
          </a:p>
          <a:p>
            <a:pPr>
              <a:spcBef>
                <a:spcPct val="50000"/>
              </a:spcBef>
            </a:pPr>
            <a:r>
              <a:rPr lang="en-US" sz="1200" b="1" dirty="0">
                <a:solidFill>
                  <a:srgbClr val="0000CC"/>
                </a:solidFill>
                <a:latin typeface="Times New Roman" charset="0"/>
              </a:rPr>
              <a:t>			</a:t>
            </a:r>
            <a:r>
              <a:rPr lang="en-US" sz="1200" b="1" dirty="0" smtClean="0">
                <a:solidFill>
                  <a:srgbClr val="0000CC"/>
                </a:solidFill>
                <a:latin typeface="Times New Roman" charset="0"/>
              </a:rPr>
              <a:t>					Step </a:t>
            </a:r>
            <a:r>
              <a:rPr lang="en-US" sz="1200" b="1" dirty="0">
                <a:solidFill>
                  <a:srgbClr val="0000CC"/>
                </a:solidFill>
                <a:latin typeface="Times New Roman" charset="0"/>
              </a:rPr>
              <a:t>8 –</a:t>
            </a:r>
            <a:r>
              <a:rPr lang="en-US" sz="1200" dirty="0">
                <a:solidFill>
                  <a:srgbClr val="0000CC"/>
                </a:solidFill>
                <a:latin typeface="Times New Roman" charset="0"/>
              </a:rPr>
              <a:t> Intersection of 3 measures </a:t>
            </a:r>
            <a:r>
              <a:rPr lang="en-US" sz="1200" u="sng" dirty="0">
                <a:solidFill>
                  <a:srgbClr val="0000CC"/>
                </a:solidFill>
                <a:latin typeface="Times New Roman" charset="0"/>
              </a:rPr>
              <a:t>over</a:t>
            </a:r>
            <a:r>
              <a:rPr lang="en-US" sz="1200" dirty="0">
                <a:solidFill>
                  <a:srgbClr val="0000CC"/>
                </a:solidFill>
                <a:latin typeface="Times New Roman" charset="0"/>
              </a:rPr>
              <a:t> </a:t>
            </a:r>
            <a:r>
              <a:rPr lang="en-US" sz="1200" u="sng" dirty="0">
                <a:solidFill>
                  <a:srgbClr val="0000CC"/>
                </a:solidFill>
                <a:latin typeface="Times New Roman" charset="0"/>
              </a:rPr>
              <a:t>time</a:t>
            </a:r>
          </a:p>
          <a:p>
            <a:pPr>
              <a:spcBef>
                <a:spcPct val="50000"/>
              </a:spcBef>
            </a:pPr>
            <a:endParaRPr lang="en-US" sz="800" b="1" dirty="0">
              <a:solidFill>
                <a:srgbClr val="0000CC"/>
              </a:solidFill>
              <a:latin typeface="Times New Roman" charset="0"/>
            </a:endParaRPr>
          </a:p>
          <a:p>
            <a:pPr>
              <a:spcBef>
                <a:spcPct val="50000"/>
              </a:spcBef>
            </a:pPr>
            <a:r>
              <a:rPr lang="en-US" sz="1200" b="1" dirty="0">
                <a:solidFill>
                  <a:srgbClr val="0000CC"/>
                </a:solidFill>
                <a:latin typeface="Times New Roman" charset="0"/>
              </a:rPr>
              <a:t>			            </a:t>
            </a:r>
            <a:r>
              <a:rPr lang="en-US" sz="1200" b="1" dirty="0" smtClean="0">
                <a:solidFill>
                  <a:srgbClr val="0000CC"/>
                </a:solidFill>
                <a:latin typeface="Times New Roman" charset="0"/>
              </a:rPr>
              <a:t> 			  </a:t>
            </a:r>
            <a:r>
              <a:rPr lang="en-US" sz="1200" b="1" dirty="0">
                <a:solidFill>
                  <a:srgbClr val="0000CC"/>
                </a:solidFill>
                <a:latin typeface="Times New Roman" charset="0"/>
              </a:rPr>
              <a:t>Step 7 –</a:t>
            </a:r>
            <a:r>
              <a:rPr lang="en-US" sz="1200" dirty="0">
                <a:solidFill>
                  <a:srgbClr val="0000CC"/>
                </a:solidFill>
                <a:latin typeface="Times New Roman" charset="0"/>
              </a:rPr>
              <a:t> Intersection of 3 measures</a:t>
            </a:r>
          </a:p>
          <a:p>
            <a:pPr>
              <a:spcBef>
                <a:spcPct val="50000"/>
              </a:spcBef>
            </a:pPr>
            <a:endParaRPr lang="en-US" sz="800" b="1" dirty="0">
              <a:solidFill>
                <a:srgbClr val="0000CC"/>
              </a:solidFill>
              <a:latin typeface="Times New Roman" charset="0"/>
            </a:endParaRPr>
          </a:p>
          <a:p>
            <a:pPr>
              <a:spcBef>
                <a:spcPct val="50000"/>
              </a:spcBef>
            </a:pPr>
            <a:r>
              <a:rPr lang="en-US" sz="1200" b="1" dirty="0">
                <a:solidFill>
                  <a:srgbClr val="0000CC"/>
                </a:solidFill>
                <a:latin typeface="Times New Roman" charset="0"/>
              </a:rPr>
              <a:t>		                         </a:t>
            </a:r>
            <a:r>
              <a:rPr lang="en-US" sz="1200" b="1" dirty="0" smtClean="0">
                <a:solidFill>
                  <a:srgbClr val="0000CC"/>
                </a:solidFill>
                <a:latin typeface="Times New Roman" charset="0"/>
              </a:rPr>
              <a:t> 			 </a:t>
            </a:r>
            <a:r>
              <a:rPr lang="en-US" sz="1200" b="1" dirty="0">
                <a:solidFill>
                  <a:srgbClr val="0000CC"/>
                </a:solidFill>
                <a:latin typeface="Times New Roman" charset="0"/>
              </a:rPr>
              <a:t>Step 6 –</a:t>
            </a:r>
            <a:r>
              <a:rPr lang="en-US" sz="1200" dirty="0">
                <a:solidFill>
                  <a:srgbClr val="0000CC"/>
                </a:solidFill>
                <a:latin typeface="Times New Roman" charset="0"/>
              </a:rPr>
              <a:t> Intersection of 2 types of measures </a:t>
            </a:r>
            <a:r>
              <a:rPr lang="en-US" sz="1200" u="sng" dirty="0">
                <a:solidFill>
                  <a:srgbClr val="0000CC"/>
                </a:solidFill>
                <a:latin typeface="Times New Roman" charset="0"/>
              </a:rPr>
              <a:t>over</a:t>
            </a:r>
            <a:r>
              <a:rPr lang="en-US" sz="1200" dirty="0">
                <a:solidFill>
                  <a:srgbClr val="0000CC"/>
                </a:solidFill>
                <a:latin typeface="Times New Roman" charset="0"/>
              </a:rPr>
              <a:t> </a:t>
            </a:r>
            <a:r>
              <a:rPr lang="en-US" sz="1200" u="sng" dirty="0">
                <a:solidFill>
                  <a:srgbClr val="0000CC"/>
                </a:solidFill>
                <a:latin typeface="Times New Roman" charset="0"/>
              </a:rPr>
              <a:t>time</a:t>
            </a:r>
          </a:p>
          <a:p>
            <a:pPr>
              <a:spcBef>
                <a:spcPct val="50000"/>
              </a:spcBef>
            </a:pPr>
            <a:endParaRPr lang="en-US" sz="800" b="1" dirty="0">
              <a:solidFill>
                <a:srgbClr val="0000CC"/>
              </a:solidFill>
              <a:latin typeface="Times New Roman" charset="0"/>
            </a:endParaRPr>
          </a:p>
          <a:p>
            <a:pPr>
              <a:spcBef>
                <a:spcPct val="50000"/>
              </a:spcBef>
            </a:pPr>
            <a:r>
              <a:rPr lang="en-US" sz="1200" b="1" dirty="0">
                <a:solidFill>
                  <a:srgbClr val="0000CC"/>
                </a:solidFill>
                <a:latin typeface="Times New Roman" charset="0"/>
              </a:rPr>
              <a:t>	                                        </a:t>
            </a:r>
            <a:r>
              <a:rPr lang="en-US" sz="1200" b="1" dirty="0" smtClean="0">
                <a:solidFill>
                  <a:srgbClr val="0000CC"/>
                </a:solidFill>
                <a:latin typeface="Times New Roman" charset="0"/>
              </a:rPr>
              <a:t> 		  </a:t>
            </a:r>
            <a:r>
              <a:rPr lang="en-US" sz="1200" b="1" dirty="0">
                <a:solidFill>
                  <a:srgbClr val="0000CC"/>
                </a:solidFill>
                <a:latin typeface="Times New Roman" charset="0"/>
              </a:rPr>
              <a:t>Step 5 –</a:t>
            </a:r>
            <a:r>
              <a:rPr lang="en-US" sz="1200" dirty="0">
                <a:solidFill>
                  <a:srgbClr val="0000CC"/>
                </a:solidFill>
                <a:latin typeface="Times New Roman" charset="0"/>
              </a:rPr>
              <a:t> Intersection of 2 types of measures</a:t>
            </a:r>
          </a:p>
          <a:p>
            <a:pPr>
              <a:spcBef>
                <a:spcPct val="50000"/>
              </a:spcBef>
            </a:pPr>
            <a:endParaRPr lang="en-US" sz="800" dirty="0">
              <a:solidFill>
                <a:srgbClr val="0000CC"/>
              </a:solidFill>
              <a:latin typeface="Times New Roman" charset="0"/>
            </a:endParaRPr>
          </a:p>
          <a:p>
            <a:pPr>
              <a:spcBef>
                <a:spcPct val="50000"/>
              </a:spcBef>
            </a:pPr>
            <a:r>
              <a:rPr lang="en-US" sz="1200" b="1" dirty="0">
                <a:solidFill>
                  <a:srgbClr val="0000CC"/>
                </a:solidFill>
                <a:latin typeface="Times New Roman" charset="0"/>
              </a:rPr>
              <a:t>                                                            Step 4 –</a:t>
            </a:r>
            <a:r>
              <a:rPr lang="en-US" sz="1200" dirty="0">
                <a:solidFill>
                  <a:srgbClr val="0000CC"/>
                </a:solidFill>
                <a:latin typeface="Times New Roman" charset="0"/>
              </a:rPr>
              <a:t> Two or more variables within measures </a:t>
            </a:r>
            <a:r>
              <a:rPr lang="en-US" sz="1200" u="sng" dirty="0">
                <a:solidFill>
                  <a:srgbClr val="0000CC"/>
                </a:solidFill>
                <a:latin typeface="Times New Roman" charset="0"/>
              </a:rPr>
              <a:t>over</a:t>
            </a:r>
            <a:r>
              <a:rPr lang="en-US" sz="1200" dirty="0">
                <a:solidFill>
                  <a:srgbClr val="0000CC"/>
                </a:solidFill>
                <a:latin typeface="Times New Roman" charset="0"/>
              </a:rPr>
              <a:t> </a:t>
            </a:r>
            <a:r>
              <a:rPr lang="en-US" sz="1200" u="sng" dirty="0">
                <a:solidFill>
                  <a:srgbClr val="0000CC"/>
                </a:solidFill>
                <a:latin typeface="Times New Roman" charset="0"/>
              </a:rPr>
              <a:t>time</a:t>
            </a:r>
          </a:p>
          <a:p>
            <a:pPr>
              <a:spcBef>
                <a:spcPct val="50000"/>
              </a:spcBef>
            </a:pPr>
            <a:endParaRPr lang="en-US" sz="800" b="1" dirty="0">
              <a:solidFill>
                <a:srgbClr val="0000CC"/>
              </a:solidFill>
              <a:latin typeface="Times New Roman" charset="0"/>
            </a:endParaRPr>
          </a:p>
          <a:p>
            <a:pPr>
              <a:spcBef>
                <a:spcPct val="50000"/>
              </a:spcBef>
            </a:pPr>
            <a:r>
              <a:rPr lang="en-US" sz="1200" b="1" dirty="0">
                <a:solidFill>
                  <a:srgbClr val="0000CC"/>
                </a:solidFill>
                <a:latin typeface="Times New Roman" charset="0"/>
              </a:rPr>
              <a:t>                                                    Step 3 –</a:t>
            </a:r>
            <a:r>
              <a:rPr lang="en-US" sz="1200" dirty="0">
                <a:solidFill>
                  <a:srgbClr val="0000CC"/>
                </a:solidFill>
                <a:latin typeface="Times New Roman" charset="0"/>
              </a:rPr>
              <a:t> Two or more variable within same area</a:t>
            </a:r>
          </a:p>
          <a:p>
            <a:pPr>
              <a:spcBef>
                <a:spcPct val="50000"/>
              </a:spcBef>
            </a:pPr>
            <a:endParaRPr lang="en-US" sz="800" b="1" dirty="0">
              <a:solidFill>
                <a:srgbClr val="0000CC"/>
              </a:solidFill>
              <a:latin typeface="Times New Roman" charset="0"/>
            </a:endParaRPr>
          </a:p>
          <a:p>
            <a:pPr>
              <a:spcBef>
                <a:spcPct val="50000"/>
              </a:spcBef>
            </a:pPr>
            <a:r>
              <a:rPr lang="en-US" sz="1200" b="1" dirty="0">
                <a:solidFill>
                  <a:srgbClr val="0000CC"/>
                </a:solidFill>
                <a:latin typeface="Times New Roman" charset="0"/>
              </a:rPr>
              <a:t>                                           Step 2 –</a:t>
            </a:r>
            <a:r>
              <a:rPr lang="en-US" sz="1200" dirty="0">
                <a:solidFill>
                  <a:srgbClr val="0000CC"/>
                </a:solidFill>
                <a:latin typeface="Times New Roman" charset="0"/>
              </a:rPr>
              <a:t> Snapshots </a:t>
            </a:r>
            <a:r>
              <a:rPr lang="en-US" sz="1200" u="sng" dirty="0">
                <a:solidFill>
                  <a:srgbClr val="0000CC"/>
                </a:solidFill>
                <a:latin typeface="Times New Roman" charset="0"/>
              </a:rPr>
              <a:t>over</a:t>
            </a:r>
            <a:r>
              <a:rPr lang="en-US" sz="1200" dirty="0">
                <a:solidFill>
                  <a:srgbClr val="0000CC"/>
                </a:solidFill>
                <a:latin typeface="Times New Roman" charset="0"/>
              </a:rPr>
              <a:t> </a:t>
            </a:r>
            <a:r>
              <a:rPr lang="en-US" sz="1200" u="sng" dirty="0">
                <a:solidFill>
                  <a:srgbClr val="0000CC"/>
                </a:solidFill>
                <a:latin typeface="Times New Roman" charset="0"/>
              </a:rPr>
              <a:t>time</a:t>
            </a:r>
          </a:p>
          <a:p>
            <a:pPr>
              <a:spcBef>
                <a:spcPct val="50000"/>
              </a:spcBef>
            </a:pPr>
            <a:endParaRPr lang="en-US" sz="400" b="1" dirty="0">
              <a:solidFill>
                <a:srgbClr val="0000CC"/>
              </a:solidFill>
              <a:latin typeface="Times New Roman" charset="0"/>
            </a:endParaRPr>
          </a:p>
          <a:p>
            <a:pPr>
              <a:spcBef>
                <a:spcPct val="50000"/>
              </a:spcBef>
            </a:pPr>
            <a:r>
              <a:rPr lang="en-US" sz="1200" b="1" dirty="0">
                <a:solidFill>
                  <a:srgbClr val="0000CC"/>
                </a:solidFill>
                <a:latin typeface="Times New Roman" charset="0"/>
              </a:rPr>
              <a:t>                                 Step 1 –</a:t>
            </a:r>
            <a:r>
              <a:rPr lang="en-US" sz="1200" dirty="0">
                <a:solidFill>
                  <a:srgbClr val="0000CC"/>
                </a:solidFill>
                <a:latin typeface="Times New Roman" charset="0"/>
              </a:rPr>
              <a:t> Snapshots</a:t>
            </a:r>
          </a:p>
          <a:p>
            <a:pPr>
              <a:spcBef>
                <a:spcPct val="50000"/>
              </a:spcBef>
            </a:pPr>
            <a:endParaRPr lang="en-US" sz="1200" dirty="0">
              <a:solidFill>
                <a:srgbClr val="0000CC"/>
              </a:solidFill>
              <a:latin typeface="Times New Roman" charset="0"/>
            </a:endParaRPr>
          </a:p>
        </p:txBody>
      </p:sp>
      <p:sp>
        <p:nvSpPr>
          <p:cNvPr id="15365" name="Line 5"/>
          <p:cNvSpPr>
            <a:spLocks noChangeShapeType="1"/>
          </p:cNvSpPr>
          <p:nvPr/>
        </p:nvSpPr>
        <p:spPr bwMode="auto">
          <a:xfrm>
            <a:off x="1828800" y="5562600"/>
            <a:ext cx="381000"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66" name="Line 6"/>
          <p:cNvSpPr>
            <a:spLocks noChangeShapeType="1"/>
          </p:cNvSpPr>
          <p:nvPr/>
        </p:nvSpPr>
        <p:spPr bwMode="auto">
          <a:xfrm flipV="1">
            <a:off x="2209800" y="5181600"/>
            <a:ext cx="0" cy="38100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67" name="Line 7"/>
          <p:cNvSpPr>
            <a:spLocks noChangeShapeType="1"/>
          </p:cNvSpPr>
          <p:nvPr/>
        </p:nvSpPr>
        <p:spPr bwMode="auto">
          <a:xfrm>
            <a:off x="2209800" y="5181600"/>
            <a:ext cx="381000"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68" name="Line 8"/>
          <p:cNvSpPr>
            <a:spLocks noChangeShapeType="1"/>
          </p:cNvSpPr>
          <p:nvPr/>
        </p:nvSpPr>
        <p:spPr bwMode="auto">
          <a:xfrm flipV="1">
            <a:off x="2590800" y="4724400"/>
            <a:ext cx="0" cy="45720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69" name="Line 9"/>
          <p:cNvSpPr>
            <a:spLocks noChangeShapeType="1"/>
          </p:cNvSpPr>
          <p:nvPr/>
        </p:nvSpPr>
        <p:spPr bwMode="auto">
          <a:xfrm>
            <a:off x="2590800" y="4724400"/>
            <a:ext cx="381000"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70" name="Line 10"/>
          <p:cNvSpPr>
            <a:spLocks noChangeShapeType="1"/>
          </p:cNvSpPr>
          <p:nvPr/>
        </p:nvSpPr>
        <p:spPr bwMode="auto">
          <a:xfrm flipV="1">
            <a:off x="2971800" y="4267200"/>
            <a:ext cx="0" cy="45720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71" name="Line 11"/>
          <p:cNvSpPr>
            <a:spLocks noChangeShapeType="1"/>
          </p:cNvSpPr>
          <p:nvPr/>
        </p:nvSpPr>
        <p:spPr bwMode="auto">
          <a:xfrm>
            <a:off x="2971800" y="4267200"/>
            <a:ext cx="304800"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72" name="Line 12"/>
          <p:cNvSpPr>
            <a:spLocks noChangeShapeType="1"/>
          </p:cNvSpPr>
          <p:nvPr/>
        </p:nvSpPr>
        <p:spPr bwMode="auto">
          <a:xfrm flipV="1">
            <a:off x="3276600" y="3810000"/>
            <a:ext cx="0" cy="45720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73" name="Line 13"/>
          <p:cNvSpPr>
            <a:spLocks noChangeShapeType="1"/>
          </p:cNvSpPr>
          <p:nvPr/>
        </p:nvSpPr>
        <p:spPr bwMode="auto">
          <a:xfrm>
            <a:off x="3276600" y="3810000"/>
            <a:ext cx="381000"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74" name="Line 14"/>
          <p:cNvSpPr>
            <a:spLocks noChangeShapeType="1"/>
          </p:cNvSpPr>
          <p:nvPr/>
        </p:nvSpPr>
        <p:spPr bwMode="auto">
          <a:xfrm flipV="1">
            <a:off x="3657600" y="3352800"/>
            <a:ext cx="0" cy="45720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75" name="Line 15"/>
          <p:cNvSpPr>
            <a:spLocks noChangeShapeType="1"/>
          </p:cNvSpPr>
          <p:nvPr/>
        </p:nvSpPr>
        <p:spPr bwMode="auto">
          <a:xfrm>
            <a:off x="3657600" y="3352800"/>
            <a:ext cx="304800"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76" name="Line 16"/>
          <p:cNvSpPr>
            <a:spLocks noChangeShapeType="1"/>
          </p:cNvSpPr>
          <p:nvPr/>
        </p:nvSpPr>
        <p:spPr bwMode="auto">
          <a:xfrm flipV="1">
            <a:off x="3962400" y="2895600"/>
            <a:ext cx="0" cy="45720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77" name="Line 17"/>
          <p:cNvSpPr>
            <a:spLocks noChangeShapeType="1"/>
          </p:cNvSpPr>
          <p:nvPr/>
        </p:nvSpPr>
        <p:spPr bwMode="auto">
          <a:xfrm>
            <a:off x="3962400" y="2895600"/>
            <a:ext cx="381000"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78" name="Line 18"/>
          <p:cNvSpPr>
            <a:spLocks noChangeShapeType="1"/>
          </p:cNvSpPr>
          <p:nvPr/>
        </p:nvSpPr>
        <p:spPr bwMode="auto">
          <a:xfrm flipV="1">
            <a:off x="4343400" y="2514600"/>
            <a:ext cx="0" cy="38100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79" name="Line 19"/>
          <p:cNvSpPr>
            <a:spLocks noChangeShapeType="1"/>
          </p:cNvSpPr>
          <p:nvPr/>
        </p:nvSpPr>
        <p:spPr bwMode="auto">
          <a:xfrm>
            <a:off x="4343400" y="2514600"/>
            <a:ext cx="304800"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80" name="Line 20"/>
          <p:cNvSpPr>
            <a:spLocks noChangeShapeType="1"/>
          </p:cNvSpPr>
          <p:nvPr/>
        </p:nvSpPr>
        <p:spPr bwMode="auto">
          <a:xfrm flipV="1">
            <a:off x="4648200" y="2057400"/>
            <a:ext cx="0" cy="45720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81" name="Line 21"/>
          <p:cNvSpPr>
            <a:spLocks noChangeShapeType="1"/>
          </p:cNvSpPr>
          <p:nvPr/>
        </p:nvSpPr>
        <p:spPr bwMode="auto">
          <a:xfrm>
            <a:off x="4648200" y="2057400"/>
            <a:ext cx="381000"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82" name="Line 22"/>
          <p:cNvSpPr>
            <a:spLocks noChangeShapeType="1"/>
          </p:cNvSpPr>
          <p:nvPr/>
        </p:nvSpPr>
        <p:spPr bwMode="auto">
          <a:xfrm flipV="1">
            <a:off x="5029200" y="1600200"/>
            <a:ext cx="0" cy="45720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83" name="Line 23"/>
          <p:cNvSpPr>
            <a:spLocks noChangeShapeType="1"/>
          </p:cNvSpPr>
          <p:nvPr/>
        </p:nvSpPr>
        <p:spPr bwMode="auto">
          <a:xfrm>
            <a:off x="5029200" y="1600200"/>
            <a:ext cx="381000"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84" name="Line 24"/>
          <p:cNvSpPr>
            <a:spLocks noChangeShapeType="1"/>
          </p:cNvSpPr>
          <p:nvPr/>
        </p:nvSpPr>
        <p:spPr bwMode="auto">
          <a:xfrm flipV="1">
            <a:off x="5410200" y="1143000"/>
            <a:ext cx="0" cy="45720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85" name="Line 25"/>
          <p:cNvSpPr>
            <a:spLocks noChangeShapeType="1"/>
          </p:cNvSpPr>
          <p:nvPr/>
        </p:nvSpPr>
        <p:spPr bwMode="auto">
          <a:xfrm>
            <a:off x="5410200" y="1143000"/>
            <a:ext cx="457200" cy="0"/>
          </a:xfrm>
          <a:prstGeom prst="line">
            <a:avLst/>
          </a:prstGeom>
          <a:noFill/>
          <a:ln w="38100">
            <a:solidFill>
              <a:srgbClr val="000000"/>
            </a:solidFill>
            <a:round/>
            <a:headEnd/>
            <a:tailEnd/>
          </a:ln>
        </p:spPr>
        <p:txBody>
          <a:bodyPr>
            <a:prstTxWarp prst="textNoShape">
              <a:avLst/>
            </a:prstTxWarp>
          </a:bodyPr>
          <a:lstStyle/>
          <a:p>
            <a:endParaRPr lang="en-US"/>
          </a:p>
        </p:txBody>
      </p:sp>
      <p:sp>
        <p:nvSpPr>
          <p:cNvPr id="15386" name="Text Box 26"/>
          <p:cNvSpPr txBox="1">
            <a:spLocks noChangeArrowheads="1"/>
          </p:cNvSpPr>
          <p:nvPr/>
        </p:nvSpPr>
        <p:spPr bwMode="auto">
          <a:xfrm>
            <a:off x="0" y="6400800"/>
            <a:ext cx="9144000" cy="274638"/>
          </a:xfrm>
          <a:prstGeom prst="rect">
            <a:avLst/>
          </a:prstGeom>
          <a:noFill/>
          <a:ln w="9525">
            <a:noFill/>
            <a:miter lim="800000"/>
            <a:headEnd/>
            <a:tailEnd/>
          </a:ln>
        </p:spPr>
        <p:txBody>
          <a:bodyPr>
            <a:prstTxWarp prst="textNoShape">
              <a:avLst/>
            </a:prstTxWarp>
            <a:spAutoFit/>
          </a:bodyPr>
          <a:lstStyle/>
          <a:p>
            <a:pPr algn="ctr">
              <a:spcBef>
                <a:spcPct val="50000"/>
              </a:spcBef>
            </a:pPr>
            <a:r>
              <a:rPr lang="en-US" sz="1200">
                <a:solidFill>
                  <a:srgbClr val="000000"/>
                </a:solidFill>
                <a:latin typeface="Times New Roman" charset="0"/>
              </a:rPr>
              <a:t>Bernhart, V. L. (2004).  </a:t>
            </a:r>
            <a:r>
              <a:rPr lang="en-US" sz="1200" i="1">
                <a:solidFill>
                  <a:srgbClr val="000000"/>
                </a:solidFill>
                <a:latin typeface="Times New Roman" charset="0"/>
              </a:rPr>
              <a:t>Data Analysis for Continuous School Improvement </a:t>
            </a:r>
            <a:r>
              <a:rPr lang="en-US" sz="1200">
                <a:solidFill>
                  <a:srgbClr val="000000"/>
                </a:solidFill>
                <a:latin typeface="Times New Roman" charset="0"/>
              </a:rPr>
              <a:t>(2</a:t>
            </a:r>
            <a:r>
              <a:rPr lang="en-US" sz="1200" baseline="30000">
                <a:solidFill>
                  <a:srgbClr val="000000"/>
                </a:solidFill>
                <a:latin typeface="Times New Roman" charset="0"/>
              </a:rPr>
              <a:t>nd</a:t>
            </a:r>
            <a:r>
              <a:rPr lang="en-US" sz="1200">
                <a:solidFill>
                  <a:srgbClr val="000000"/>
                </a:solidFill>
                <a:latin typeface="Times New Roman" charset="0"/>
              </a:rPr>
              <a:t> ed.)  Larchmont, NY: Eye on Education, Inc.</a:t>
            </a:r>
            <a:endParaRPr lang="en-US" sz="1200" i="1">
              <a:solidFill>
                <a:srgbClr val="000000"/>
              </a:solidFill>
              <a:latin typeface="Times New Roman" charset="0"/>
            </a:endParaRPr>
          </a:p>
        </p:txBody>
      </p:sp>
    </p:spTree>
    <p:extLst>
      <p:ext uri="{BB962C8B-B14F-4D97-AF65-F5344CB8AC3E}">
        <p14:creationId xmlns:p14="http://schemas.microsoft.com/office/powerpoint/2010/main" val="36108705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143000" y="228600"/>
            <a:ext cx="7772400" cy="1066800"/>
          </a:xfrm>
          <a:prstGeom prst="rect">
            <a:avLst/>
          </a:prstGeom>
          <a:noFill/>
          <a:ln w="12700">
            <a:noFill/>
            <a:miter lim="800000"/>
            <a:headEnd/>
            <a:tailEnd/>
          </a:ln>
        </p:spPr>
        <p:txBody>
          <a:bodyPr wrap="none" anchor="ctr">
            <a:prstTxWarp prst="textNoShape">
              <a:avLst/>
            </a:prstTxWarp>
          </a:bodyPr>
          <a:lstStyle/>
          <a:p>
            <a:endParaRPr lang="en-US"/>
          </a:p>
        </p:txBody>
      </p:sp>
      <p:sp>
        <p:nvSpPr>
          <p:cNvPr id="28675" name="Rectangle 3"/>
          <p:cNvSpPr>
            <a:spLocks noChangeArrowheads="1"/>
          </p:cNvSpPr>
          <p:nvPr/>
        </p:nvSpPr>
        <p:spPr bwMode="auto">
          <a:xfrm>
            <a:off x="990600" y="57150"/>
            <a:ext cx="7772400" cy="1085850"/>
          </a:xfrm>
          <a:prstGeom prst="rect">
            <a:avLst/>
          </a:prstGeom>
          <a:noFill/>
          <a:ln w="12700">
            <a:noFill/>
            <a:miter lim="800000"/>
            <a:headEnd/>
            <a:tailEnd/>
          </a:ln>
          <a:effectLst/>
        </p:spPr>
        <p:txBody>
          <a:bodyPr lIns="90487" tIns="44450" rIns="90487" bIns="44450" anchor="b">
            <a:prstTxWarp prst="textNoShape">
              <a:avLst/>
            </a:prstTxWarp>
          </a:bodyPr>
          <a:lstStyle/>
          <a:p>
            <a:pPr eaLnBrk="0" hangingPunct="0">
              <a:defRPr/>
            </a:pPr>
            <a:r>
              <a:rPr lang="en-US" sz="4400">
                <a:solidFill>
                  <a:schemeClr val="tx2"/>
                </a:solidFill>
                <a:effectLst>
                  <a:outerShdw blurRad="38100" dist="38100" dir="2700000" algn="tl">
                    <a:srgbClr val="DDDDDD"/>
                  </a:outerShdw>
                </a:effectLst>
                <a:latin typeface="Times" pitchFamily="-106" charset="0"/>
              </a:rPr>
              <a:t>   </a:t>
            </a:r>
          </a:p>
        </p:txBody>
      </p:sp>
      <p:pic>
        <p:nvPicPr>
          <p:cNvPr id="17412" name="Picture 4"/>
          <p:cNvPicPr>
            <a:picLocks noChangeAspect="1" noChangeArrowheads="1"/>
          </p:cNvPicPr>
          <p:nvPr/>
        </p:nvPicPr>
        <p:blipFill>
          <a:blip r:embed="rId3"/>
          <a:srcRect/>
          <a:stretch>
            <a:fillRect/>
          </a:stretch>
        </p:blipFill>
        <p:spPr bwMode="auto">
          <a:xfrm>
            <a:off x="506413" y="379413"/>
            <a:ext cx="8129587" cy="6097587"/>
          </a:xfrm>
          <a:prstGeom prst="rect">
            <a:avLst/>
          </a:prstGeom>
          <a:noFill/>
          <a:ln w="9525">
            <a:noFill/>
            <a:miter lim="800000"/>
            <a:headEnd/>
            <a:tailEnd/>
          </a:ln>
        </p:spPr>
      </p:pic>
    </p:spTree>
    <p:extLst>
      <p:ext uri="{BB962C8B-B14F-4D97-AF65-F5344CB8AC3E}">
        <p14:creationId xmlns:p14="http://schemas.microsoft.com/office/powerpoint/2010/main" val="8142012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04800" y="381000"/>
            <a:ext cx="8458200" cy="1371600"/>
          </a:xfrm>
        </p:spPr>
        <p:txBody>
          <a:bodyPr>
            <a:normAutofit fontScale="90000"/>
          </a:bodyPr>
          <a:lstStyle/>
          <a:p>
            <a:pPr eaLnBrk="1" hangingPunct="1"/>
            <a:r>
              <a:rPr lang="en-US" b="1"/>
              <a:t>Ground Rules for Participating in a Data Retreat</a:t>
            </a:r>
            <a:endParaRPr lang="en-US"/>
          </a:p>
        </p:txBody>
      </p:sp>
      <p:sp>
        <p:nvSpPr>
          <p:cNvPr id="13315" name="Rectangle 3"/>
          <p:cNvSpPr>
            <a:spLocks noGrp="1" noChangeArrowheads="1"/>
          </p:cNvSpPr>
          <p:nvPr>
            <p:ph type="body" idx="1"/>
          </p:nvPr>
        </p:nvSpPr>
        <p:spPr>
          <a:xfrm>
            <a:off x="685800" y="1905000"/>
            <a:ext cx="7772400" cy="4419600"/>
          </a:xfrm>
        </p:spPr>
        <p:txBody>
          <a:bodyPr/>
          <a:lstStyle/>
          <a:p>
            <a:pPr eaLnBrk="1" hangingPunct="1">
              <a:lnSpc>
                <a:spcPct val="90000"/>
              </a:lnSpc>
            </a:pPr>
            <a:r>
              <a:rPr lang="en-US">
                <a:solidFill>
                  <a:schemeClr val="accent2"/>
                </a:solidFill>
              </a:rPr>
              <a:t>No blaming students</a:t>
            </a:r>
          </a:p>
          <a:p>
            <a:pPr eaLnBrk="1" hangingPunct="1">
              <a:lnSpc>
                <a:spcPct val="40000"/>
              </a:lnSpc>
              <a:buFontTx/>
              <a:buNone/>
            </a:pPr>
            <a:endParaRPr lang="en-US">
              <a:solidFill>
                <a:schemeClr val="accent2"/>
              </a:solidFill>
            </a:endParaRPr>
          </a:p>
          <a:p>
            <a:pPr eaLnBrk="1" hangingPunct="1">
              <a:lnSpc>
                <a:spcPct val="90000"/>
              </a:lnSpc>
            </a:pPr>
            <a:r>
              <a:rPr lang="en-US">
                <a:solidFill>
                  <a:srgbClr val="E40228"/>
                </a:solidFill>
              </a:rPr>
              <a:t>No blaming teachers</a:t>
            </a:r>
          </a:p>
          <a:p>
            <a:pPr eaLnBrk="1" hangingPunct="1">
              <a:lnSpc>
                <a:spcPct val="50000"/>
              </a:lnSpc>
              <a:buFontTx/>
              <a:buNone/>
            </a:pPr>
            <a:endParaRPr lang="en-US">
              <a:solidFill>
                <a:schemeClr val="accent2"/>
              </a:solidFill>
            </a:endParaRPr>
          </a:p>
          <a:p>
            <a:pPr eaLnBrk="1" hangingPunct="1">
              <a:lnSpc>
                <a:spcPct val="90000"/>
              </a:lnSpc>
            </a:pPr>
            <a:r>
              <a:rPr lang="en-US">
                <a:solidFill>
                  <a:srgbClr val="B80E44"/>
                </a:solidFill>
              </a:rPr>
              <a:t>Data is JUST information</a:t>
            </a:r>
          </a:p>
          <a:p>
            <a:pPr eaLnBrk="1" hangingPunct="1">
              <a:lnSpc>
                <a:spcPct val="40000"/>
              </a:lnSpc>
              <a:buFontTx/>
              <a:buNone/>
            </a:pPr>
            <a:endParaRPr lang="en-US">
              <a:solidFill>
                <a:schemeClr val="accent2"/>
              </a:solidFill>
            </a:endParaRPr>
          </a:p>
          <a:p>
            <a:pPr eaLnBrk="1" hangingPunct="1">
              <a:lnSpc>
                <a:spcPct val="90000"/>
              </a:lnSpc>
            </a:pPr>
            <a:r>
              <a:rPr lang="en-US">
                <a:solidFill>
                  <a:schemeClr val="accent2"/>
                </a:solidFill>
              </a:rPr>
              <a:t>Use data for instructional purposes</a:t>
            </a:r>
          </a:p>
          <a:p>
            <a:pPr eaLnBrk="1" hangingPunct="1">
              <a:lnSpc>
                <a:spcPct val="50000"/>
              </a:lnSpc>
              <a:buFontTx/>
              <a:buNone/>
            </a:pPr>
            <a:endParaRPr lang="en-US">
              <a:solidFill>
                <a:schemeClr val="accent2"/>
              </a:solidFill>
            </a:endParaRPr>
          </a:p>
          <a:p>
            <a:pPr eaLnBrk="1" hangingPunct="1">
              <a:lnSpc>
                <a:spcPct val="90000"/>
              </a:lnSpc>
            </a:pPr>
            <a:r>
              <a:rPr lang="en-US">
                <a:solidFill>
                  <a:schemeClr val="accent2"/>
                </a:solidFill>
              </a:rPr>
              <a:t>“De-emotionalize” data</a:t>
            </a:r>
          </a:p>
          <a:p>
            <a:pPr eaLnBrk="1" hangingPunct="1">
              <a:lnSpc>
                <a:spcPct val="90000"/>
              </a:lnSpc>
            </a:pPr>
            <a:endParaRPr lang="en-US"/>
          </a:p>
        </p:txBody>
      </p:sp>
    </p:spTree>
    <p:extLst>
      <p:ext uri="{BB962C8B-B14F-4D97-AF65-F5344CB8AC3E}">
        <p14:creationId xmlns:p14="http://schemas.microsoft.com/office/powerpoint/2010/main" val="25808820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3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31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1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31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32DD5588-4AB2-7546-A413-B8433972AE6E}" type="slidenum">
              <a:rPr lang="en-US"/>
              <a:pPr/>
              <a:t>24</a:t>
            </a:fld>
            <a:endParaRPr lang="en-US"/>
          </a:p>
        </p:txBody>
      </p:sp>
      <p:sp>
        <p:nvSpPr>
          <p:cNvPr id="47106" name="Text Box 2"/>
          <p:cNvSpPr txBox="1">
            <a:spLocks noChangeArrowheads="1"/>
          </p:cNvSpPr>
          <p:nvPr/>
        </p:nvSpPr>
        <p:spPr bwMode="auto">
          <a:xfrm>
            <a:off x="2032000" y="2260600"/>
            <a:ext cx="5892800" cy="329565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800">
                <a:solidFill>
                  <a:srgbClr val="CC0000"/>
                </a:solidFill>
                <a:latin typeface="Arial" charset="0"/>
              </a:rPr>
              <a:t>I pledge to hold confidential and private any information regarding individual students shared during this retreat.</a:t>
            </a:r>
          </a:p>
          <a:p>
            <a:pPr algn="ctr">
              <a:spcBef>
                <a:spcPct val="50000"/>
              </a:spcBef>
            </a:pPr>
            <a:r>
              <a:rPr lang="en-US" sz="2800">
                <a:solidFill>
                  <a:srgbClr val="CC0000"/>
                </a:solidFill>
                <a:latin typeface="Arial" charset="0"/>
              </a:rPr>
              <a:t>I will respect the use of data as a tool to facilitate the improvement of student learning.</a:t>
            </a:r>
            <a:endParaRPr lang="en-US">
              <a:solidFill>
                <a:srgbClr val="CC0000"/>
              </a:solidFill>
              <a:latin typeface="Arial" charset="0"/>
            </a:endParaRPr>
          </a:p>
        </p:txBody>
      </p:sp>
      <p:sp>
        <p:nvSpPr>
          <p:cNvPr id="47107" name="AutoShape 3"/>
          <p:cNvSpPr>
            <a:spLocks noChangeArrowheads="1"/>
          </p:cNvSpPr>
          <p:nvPr/>
        </p:nvSpPr>
        <p:spPr bwMode="auto">
          <a:xfrm>
            <a:off x="1320800" y="457200"/>
            <a:ext cx="7315200" cy="1085850"/>
          </a:xfrm>
          <a:prstGeom prst="ribbon">
            <a:avLst>
              <a:gd name="adj1" fmla="val 12500"/>
              <a:gd name="adj2" fmla="val 50000"/>
            </a:avLst>
          </a:prstGeom>
          <a:solidFill>
            <a:srgbClr val="CC0000"/>
          </a:solidFill>
          <a:ln w="9525">
            <a:solidFill>
              <a:schemeClr val="tx1"/>
            </a:solidFill>
            <a:round/>
            <a:headEnd/>
            <a:tailEnd/>
          </a:ln>
          <a:effectLst/>
        </p:spPr>
        <p:txBody>
          <a:bodyPr wrap="none" anchor="ctr">
            <a:prstTxWarp prst="textNoShape">
              <a:avLst/>
            </a:prstTxWarp>
          </a:bodyPr>
          <a:lstStyle/>
          <a:p>
            <a:endParaRPr lang="en-US"/>
          </a:p>
        </p:txBody>
      </p:sp>
      <p:sp>
        <p:nvSpPr>
          <p:cNvPr id="47108" name="Text Box 4"/>
          <p:cNvSpPr txBox="1">
            <a:spLocks noChangeArrowheads="1"/>
          </p:cNvSpPr>
          <p:nvPr/>
        </p:nvSpPr>
        <p:spPr bwMode="auto">
          <a:xfrm>
            <a:off x="3454400" y="628650"/>
            <a:ext cx="3454400" cy="94615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800" b="1">
                <a:solidFill>
                  <a:schemeClr val="bg1"/>
                </a:solidFill>
                <a:latin typeface="Arial" charset="0"/>
              </a:rPr>
              <a:t>Pledge of Confidentiality</a:t>
            </a:r>
            <a:endParaRPr lang="en-US">
              <a:latin typeface="Jester" charset="0"/>
            </a:endParaRPr>
          </a:p>
        </p:txBody>
      </p:sp>
    </p:spTree>
    <p:extLst>
      <p:ext uri="{BB962C8B-B14F-4D97-AF65-F5344CB8AC3E}">
        <p14:creationId xmlns:p14="http://schemas.microsoft.com/office/powerpoint/2010/main" val="3578927833"/>
      </p:ext>
    </p:extLst>
  </p:cSld>
  <p:clrMapOvr>
    <a:masterClrMapping/>
  </p:clrMapOvr>
  <p:transition xmlns:p14="http://schemas.microsoft.com/office/powerpoint/2010/mai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fld id="{6DD838AA-EC4A-6742-AECE-7B8BCF001E0D}" type="slidenum">
              <a:rPr lang="en-US"/>
              <a:pPr/>
              <a:t>25</a:t>
            </a:fld>
            <a:endParaRPr lang="en-US"/>
          </a:p>
        </p:txBody>
      </p:sp>
      <p:sp>
        <p:nvSpPr>
          <p:cNvPr id="22531" name="Text Box 3"/>
          <p:cNvSpPr txBox="1">
            <a:spLocks noChangeArrowheads="1"/>
          </p:cNvSpPr>
          <p:nvPr/>
        </p:nvSpPr>
        <p:spPr bwMode="auto">
          <a:xfrm>
            <a:off x="914400" y="2260600"/>
            <a:ext cx="7620000" cy="3387725"/>
          </a:xfrm>
          <a:prstGeom prst="rect">
            <a:avLst/>
          </a:prstGeom>
          <a:noFill/>
          <a:ln w="9525">
            <a:noFill/>
            <a:miter lim="800000"/>
            <a:headEnd/>
            <a:tailEnd/>
          </a:ln>
          <a:effectLst/>
        </p:spPr>
        <p:txBody>
          <a:bodyPr>
            <a:prstTxWarp prst="textNoShape">
              <a:avLst/>
            </a:prstTxWarp>
            <a:spAutoFit/>
          </a:bodyPr>
          <a:lstStyle/>
          <a:p>
            <a:pPr>
              <a:spcBef>
                <a:spcPct val="50000"/>
              </a:spcBef>
              <a:buFont typeface="Wingdings" charset="2"/>
              <a:buChar char="§"/>
            </a:pPr>
            <a:r>
              <a:rPr lang="en-US" sz="3600" b="1">
                <a:solidFill>
                  <a:srgbClr val="CC0000"/>
                </a:solidFill>
                <a:latin typeface="Arial" charset="0"/>
              </a:rPr>
              <a:t>What we </a:t>
            </a:r>
            <a:r>
              <a:rPr lang="en-US" sz="3600" b="1">
                <a:solidFill>
                  <a:schemeClr val="tx2"/>
                </a:solidFill>
                <a:latin typeface="Arial" charset="0"/>
              </a:rPr>
              <a:t>DISCUSS</a:t>
            </a:r>
            <a:r>
              <a:rPr lang="en-US" sz="3600" b="1">
                <a:solidFill>
                  <a:srgbClr val="CC0000"/>
                </a:solidFill>
                <a:latin typeface="Arial" charset="0"/>
              </a:rPr>
              <a:t> in this room, 	stays in this room.</a:t>
            </a:r>
          </a:p>
          <a:p>
            <a:pPr>
              <a:spcBef>
                <a:spcPct val="50000"/>
              </a:spcBef>
              <a:buFont typeface="Wingdings" charset="2"/>
              <a:buChar char="§"/>
            </a:pPr>
            <a:endParaRPr lang="en-US" sz="3600" b="1">
              <a:solidFill>
                <a:srgbClr val="CC0000"/>
              </a:solidFill>
              <a:latin typeface="Arial" charset="0"/>
            </a:endParaRPr>
          </a:p>
          <a:p>
            <a:pPr>
              <a:spcBef>
                <a:spcPct val="50000"/>
              </a:spcBef>
              <a:buFont typeface="Wingdings" charset="2"/>
              <a:buChar char="§"/>
            </a:pPr>
            <a:r>
              <a:rPr lang="en-US" sz="3600" b="1">
                <a:solidFill>
                  <a:srgbClr val="CC0000"/>
                </a:solidFill>
                <a:latin typeface="Arial" charset="0"/>
              </a:rPr>
              <a:t>What we </a:t>
            </a:r>
            <a:r>
              <a:rPr lang="en-US" sz="3600" b="1">
                <a:solidFill>
                  <a:schemeClr val="tx2"/>
                </a:solidFill>
                <a:latin typeface="Arial" charset="0"/>
              </a:rPr>
              <a:t>LEARN</a:t>
            </a:r>
            <a:r>
              <a:rPr lang="en-US" sz="3600" b="1">
                <a:solidFill>
                  <a:srgbClr val="CC0000"/>
                </a:solidFill>
                <a:latin typeface="Arial" charset="0"/>
              </a:rPr>
              <a:t> in this room, 		may be shared.</a:t>
            </a:r>
            <a:r>
              <a:rPr lang="en-US" sz="3600">
                <a:solidFill>
                  <a:srgbClr val="CC0000"/>
                </a:solidFill>
                <a:latin typeface="Arial" charset="0"/>
              </a:rPr>
              <a:t> </a:t>
            </a:r>
          </a:p>
        </p:txBody>
      </p:sp>
      <p:sp>
        <p:nvSpPr>
          <p:cNvPr id="22532" name="AutoShape 4"/>
          <p:cNvSpPr>
            <a:spLocks noChangeArrowheads="1"/>
          </p:cNvSpPr>
          <p:nvPr/>
        </p:nvSpPr>
        <p:spPr bwMode="auto">
          <a:xfrm>
            <a:off x="1320800" y="457200"/>
            <a:ext cx="7315200" cy="1085850"/>
          </a:xfrm>
          <a:prstGeom prst="ribbon">
            <a:avLst>
              <a:gd name="adj1" fmla="val 12500"/>
              <a:gd name="adj2" fmla="val 50000"/>
            </a:avLst>
          </a:prstGeom>
          <a:solidFill>
            <a:srgbClr val="CC0000"/>
          </a:solidFill>
          <a:ln w="9525">
            <a:solidFill>
              <a:schemeClr val="tx1"/>
            </a:solidFill>
            <a:round/>
            <a:headEnd/>
            <a:tailEnd/>
          </a:ln>
          <a:effectLst/>
        </p:spPr>
        <p:txBody>
          <a:bodyPr wrap="none" anchor="ctr">
            <a:prstTxWarp prst="textNoShape">
              <a:avLst/>
            </a:prstTxWarp>
          </a:bodyPr>
          <a:lstStyle/>
          <a:p>
            <a:endParaRPr lang="en-US"/>
          </a:p>
        </p:txBody>
      </p:sp>
      <p:sp>
        <p:nvSpPr>
          <p:cNvPr id="22533" name="Text Box 5"/>
          <p:cNvSpPr txBox="1">
            <a:spLocks noChangeArrowheads="1"/>
          </p:cNvSpPr>
          <p:nvPr/>
        </p:nvSpPr>
        <p:spPr bwMode="auto">
          <a:xfrm>
            <a:off x="3454400" y="628650"/>
            <a:ext cx="3454400" cy="946150"/>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800" b="1">
                <a:solidFill>
                  <a:schemeClr val="bg1"/>
                </a:solidFill>
                <a:latin typeface="Arial" charset="0"/>
              </a:rPr>
              <a:t>Pledge of Confidentiality</a:t>
            </a:r>
            <a:endParaRPr lang="en-US">
              <a:latin typeface="Jester" charset="0"/>
            </a:endParaRPr>
          </a:p>
        </p:txBody>
      </p:sp>
    </p:spTree>
    <p:extLst>
      <p:ext uri="{BB962C8B-B14F-4D97-AF65-F5344CB8AC3E}">
        <p14:creationId xmlns:p14="http://schemas.microsoft.com/office/powerpoint/2010/main" val="10745076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2—Just the Facts</a:t>
            </a:r>
            <a:endParaRPr lang="en-US" dirty="0"/>
          </a:p>
        </p:txBody>
      </p:sp>
      <p:sp>
        <p:nvSpPr>
          <p:cNvPr id="3" name="Content Placeholder 2"/>
          <p:cNvSpPr>
            <a:spLocks noGrp="1"/>
          </p:cNvSpPr>
          <p:nvPr>
            <p:ph idx="1"/>
          </p:nvPr>
        </p:nvSpPr>
        <p:spPr/>
        <p:txBody>
          <a:bodyPr/>
          <a:lstStyle/>
          <a:p>
            <a:r>
              <a:rPr lang="en-US" dirty="0" smtClean="0"/>
              <a:t>Add at least 3 bullets to each question that you generated in Phase 1.</a:t>
            </a:r>
            <a:endParaRPr lang="en-US" dirty="0"/>
          </a:p>
        </p:txBody>
      </p:sp>
    </p:spTree>
    <p:extLst>
      <p:ext uri="{BB962C8B-B14F-4D97-AF65-F5344CB8AC3E}">
        <p14:creationId xmlns:p14="http://schemas.microsoft.com/office/powerpoint/2010/main" val="1094885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II—Just the Facts</a:t>
            </a:r>
            <a:endParaRPr lang="en-US" dirty="0"/>
          </a:p>
        </p:txBody>
      </p:sp>
      <p:sp>
        <p:nvSpPr>
          <p:cNvPr id="3" name="Content Placeholder 2"/>
          <p:cNvSpPr>
            <a:spLocks noGrp="1"/>
          </p:cNvSpPr>
          <p:nvPr>
            <p:ph idx="1"/>
          </p:nvPr>
        </p:nvSpPr>
        <p:spPr/>
        <p:txBody>
          <a:bodyPr/>
          <a:lstStyle/>
          <a:p>
            <a:r>
              <a:rPr lang="en-US" dirty="0" smtClean="0"/>
              <a:t>The terms; because, therefore, it seems, and however may not be used.</a:t>
            </a:r>
          </a:p>
          <a:p>
            <a:r>
              <a:rPr lang="en-US" dirty="0" smtClean="0"/>
              <a:t>Use these sentence starters</a:t>
            </a:r>
          </a:p>
          <a:p>
            <a:r>
              <a:rPr lang="en-US" dirty="0" smtClean="0"/>
              <a:t>I observe that ….</a:t>
            </a:r>
          </a:p>
          <a:p>
            <a:r>
              <a:rPr lang="en-US" dirty="0" smtClean="0"/>
              <a:t>Some patterns/trends that I notice ….</a:t>
            </a:r>
          </a:p>
          <a:p>
            <a:r>
              <a:rPr lang="en-US" dirty="0" smtClean="0"/>
              <a:t>I can count ….</a:t>
            </a:r>
          </a:p>
          <a:p>
            <a:r>
              <a:rPr lang="en-US" dirty="0" smtClean="0"/>
              <a:t>I am surprised that I see ….</a:t>
            </a:r>
            <a:endParaRPr lang="en-US" dirty="0"/>
          </a:p>
        </p:txBody>
      </p:sp>
    </p:spTree>
    <p:extLst>
      <p:ext uri="{BB962C8B-B14F-4D97-AF65-F5344CB8AC3E}">
        <p14:creationId xmlns:p14="http://schemas.microsoft.com/office/powerpoint/2010/main" val="425613744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906029"/>
          </a:xfrm>
        </p:spPr>
        <p:txBody>
          <a:bodyPr>
            <a:normAutofit/>
          </a:bodyPr>
          <a:lstStyle/>
          <a:p>
            <a:r>
              <a:rPr lang="en-US" sz="12000" dirty="0" smtClean="0"/>
              <a:t>Phase 3</a:t>
            </a:r>
            <a:br>
              <a:rPr lang="en-US" sz="12000" dirty="0" smtClean="0"/>
            </a:br>
            <a:r>
              <a:rPr lang="en-US" sz="12000" dirty="0" smtClean="0"/>
              <a:t>Inferences</a:t>
            </a:r>
            <a:endParaRPr lang="en-US" sz="12000" dirty="0"/>
          </a:p>
        </p:txBody>
      </p:sp>
    </p:spTree>
    <p:extLst>
      <p:ext uri="{BB962C8B-B14F-4D97-AF65-F5344CB8AC3E}">
        <p14:creationId xmlns:p14="http://schemas.microsoft.com/office/powerpoint/2010/main" val="511354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III—Inferences</a:t>
            </a:r>
            <a:endParaRPr lang="en-US" dirty="0"/>
          </a:p>
        </p:txBody>
      </p:sp>
      <p:sp>
        <p:nvSpPr>
          <p:cNvPr id="3" name="Content Placeholder 2"/>
          <p:cNvSpPr>
            <a:spLocks noGrp="1"/>
          </p:cNvSpPr>
          <p:nvPr>
            <p:ph idx="1"/>
          </p:nvPr>
        </p:nvSpPr>
        <p:spPr/>
        <p:txBody>
          <a:bodyPr>
            <a:normAutofit lnSpcReduction="10000"/>
          </a:bodyPr>
          <a:lstStyle/>
          <a:p>
            <a:r>
              <a:rPr lang="en-US" dirty="0" smtClean="0"/>
              <a:t>I believe that the data suggest …. Because …</a:t>
            </a:r>
          </a:p>
          <a:p>
            <a:r>
              <a:rPr lang="en-US" dirty="0" smtClean="0"/>
              <a:t>Additional data that would help me verify/confirm my explanations is …..</a:t>
            </a:r>
          </a:p>
          <a:p>
            <a:r>
              <a:rPr lang="en-US" dirty="0" smtClean="0"/>
              <a:t>I think the following are appropriate solutions/responses that address the needs implied by the data ….</a:t>
            </a:r>
          </a:p>
          <a:p>
            <a:r>
              <a:rPr lang="en-US" dirty="0" smtClean="0"/>
              <a:t>Additional data that would help guide implementation of the solutions/responses and determine if they are working ….</a:t>
            </a:r>
            <a:endParaRPr lang="en-US" dirty="0"/>
          </a:p>
        </p:txBody>
      </p:sp>
    </p:spTree>
    <p:extLst>
      <p:ext uri="{BB962C8B-B14F-4D97-AF65-F5344CB8AC3E}">
        <p14:creationId xmlns:p14="http://schemas.microsoft.com/office/powerpoint/2010/main" val="6760873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Driven Dialogue</a:t>
            </a:r>
            <a:endParaRPr lang="en-US" dirty="0"/>
          </a:p>
        </p:txBody>
      </p:sp>
      <p:sp>
        <p:nvSpPr>
          <p:cNvPr id="3" name="Content Placeholder 2"/>
          <p:cNvSpPr>
            <a:spLocks noGrp="1"/>
          </p:cNvSpPr>
          <p:nvPr>
            <p:ph idx="1"/>
          </p:nvPr>
        </p:nvSpPr>
        <p:spPr>
          <a:xfrm>
            <a:off x="457200" y="1245521"/>
            <a:ext cx="8229600" cy="5055352"/>
          </a:xfrm>
        </p:spPr>
        <p:txBody>
          <a:bodyPr/>
          <a:lstStyle/>
          <a:p>
            <a:r>
              <a:rPr lang="en-US" dirty="0" smtClean="0"/>
              <a:t>This protocol leads a team to begin by thinking of questions about student achievement. </a:t>
            </a:r>
          </a:p>
          <a:p>
            <a:r>
              <a:rPr lang="en-US" dirty="0" smtClean="0"/>
              <a:t>National School Reform Faculty</a:t>
            </a:r>
          </a:p>
          <a:p>
            <a:pPr lvl="1"/>
            <a:r>
              <a:rPr lang="en-US" dirty="0" smtClean="0"/>
              <a:t>Data Driven Dialogue</a:t>
            </a:r>
          </a:p>
          <a:p>
            <a:r>
              <a:rPr lang="en-US" dirty="0" smtClean="0"/>
              <a:t>Article from ASCD, “Answering Questions That Count” December 2008/January 2009, pages 18-24. </a:t>
            </a:r>
          </a:p>
          <a:p>
            <a:r>
              <a:rPr lang="en-US" dirty="0" smtClean="0"/>
              <a:t>Links to documents are on my web site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5906029"/>
          </a:xfrm>
        </p:spPr>
        <p:txBody>
          <a:bodyPr>
            <a:normAutofit/>
          </a:bodyPr>
          <a:lstStyle/>
          <a:p>
            <a:r>
              <a:rPr lang="en-US" sz="12000" dirty="0" smtClean="0"/>
              <a:t>Report </a:t>
            </a:r>
            <a:br>
              <a:rPr lang="en-US" sz="12000" dirty="0" smtClean="0"/>
            </a:br>
            <a:r>
              <a:rPr lang="en-US" sz="12000" dirty="0" smtClean="0"/>
              <a:t>Out</a:t>
            </a:r>
            <a:endParaRPr lang="en-US" sz="12000" dirty="0"/>
          </a:p>
        </p:txBody>
      </p:sp>
    </p:spTree>
    <p:extLst>
      <p:ext uri="{BB962C8B-B14F-4D97-AF65-F5344CB8AC3E}">
        <p14:creationId xmlns:p14="http://schemas.microsoft.com/office/powerpoint/2010/main" val="3000339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sp>
        <p:nvSpPr>
          <p:cNvPr id="3" name="Content Placeholder 2"/>
          <p:cNvSpPr>
            <a:spLocks noGrp="1"/>
          </p:cNvSpPr>
          <p:nvPr>
            <p:ph idx="1"/>
          </p:nvPr>
        </p:nvSpPr>
        <p:spPr>
          <a:xfrm>
            <a:off x="457200" y="1600200"/>
            <a:ext cx="8229600" cy="4859416"/>
          </a:xfrm>
        </p:spPr>
        <p:txBody>
          <a:bodyPr>
            <a:normAutofit fontScale="92500" lnSpcReduction="10000"/>
          </a:bodyPr>
          <a:lstStyle/>
          <a:p>
            <a:r>
              <a:rPr lang="en-US" dirty="0" smtClean="0"/>
              <a:t>All participants have equal voice.</a:t>
            </a:r>
          </a:p>
          <a:p>
            <a:r>
              <a:rPr lang="en-US" dirty="0" smtClean="0"/>
              <a:t>This will assist groups in making shared meaning of data.</a:t>
            </a:r>
          </a:p>
          <a:p>
            <a:r>
              <a:rPr lang="en-US" dirty="0" smtClean="0"/>
              <a:t>Helps to replace hunches and feelings with data-based facts.</a:t>
            </a:r>
          </a:p>
          <a:p>
            <a:r>
              <a:rPr lang="en-US" dirty="0" smtClean="0"/>
              <a:t>Examines patterns and trends of performance indicators.</a:t>
            </a:r>
          </a:p>
          <a:p>
            <a:r>
              <a:rPr lang="en-US" dirty="0" smtClean="0"/>
              <a:t>Generate “root-cause” discussions that move from identifying symptoms to possible causes of student performance.</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Phase I—Predictions</a:t>
            </a:r>
          </a:p>
          <a:p>
            <a:pPr lvl="1"/>
            <a:r>
              <a:rPr lang="en-US" dirty="0" smtClean="0"/>
              <a:t>Surfacing perspectives, beliefs, assumptions, predictions, possibilities, questions and expectations. </a:t>
            </a:r>
          </a:p>
          <a:p>
            <a:r>
              <a:rPr lang="en-US" dirty="0" smtClean="0"/>
              <a:t>Phase II—Observations</a:t>
            </a:r>
          </a:p>
          <a:p>
            <a:pPr lvl="1"/>
            <a:r>
              <a:rPr lang="en-US" dirty="0" smtClean="0"/>
              <a:t>Analyzing the data for patterns, trends, surprises, and new questions that jump out.</a:t>
            </a:r>
          </a:p>
          <a:p>
            <a:r>
              <a:rPr lang="en-US" dirty="0" smtClean="0"/>
              <a:t>Phase III—Inferences</a:t>
            </a:r>
          </a:p>
          <a:p>
            <a:pPr lvl="1"/>
            <a:r>
              <a:rPr lang="en-US" dirty="0" smtClean="0"/>
              <a:t>Generating hypotheses, inferring, explaining and drawing conclusions.  Defining new actions, interactions, and implementation plan.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1-Before </a:t>
            </a:r>
            <a:r>
              <a:rPr lang="en-US" dirty="0" smtClean="0"/>
              <a:t>You See the Data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Activate prior knowledge, surface assumptions, and make predictions to create a readiness to examine and discus the data.</a:t>
            </a:r>
          </a:p>
          <a:p>
            <a:r>
              <a:rPr lang="en-US" dirty="0" smtClean="0"/>
              <a:t>Hear and honor all assumptions.</a:t>
            </a:r>
          </a:p>
          <a:p>
            <a:r>
              <a:rPr lang="en-US" dirty="0" smtClean="0"/>
              <a:t>I assume ….</a:t>
            </a:r>
          </a:p>
          <a:p>
            <a:r>
              <a:rPr lang="en-US" dirty="0" smtClean="0"/>
              <a:t>I predict ….</a:t>
            </a:r>
          </a:p>
          <a:p>
            <a:r>
              <a:rPr lang="en-US" dirty="0" smtClean="0"/>
              <a:t>I wonder ….</a:t>
            </a:r>
          </a:p>
          <a:p>
            <a:r>
              <a:rPr lang="en-US" dirty="0" smtClean="0"/>
              <a:t>My questions/expectations are influenced by …</a:t>
            </a:r>
          </a:p>
          <a:p>
            <a:r>
              <a:rPr lang="en-US" dirty="0" smtClean="0"/>
              <a:t>Some possibilities for learning that this data may present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
            </a:r>
            <a:endParaRPr lang="en-US" dirty="0"/>
          </a:p>
        </p:txBody>
      </p:sp>
      <p:sp>
        <p:nvSpPr>
          <p:cNvPr id="3" name="Content Placeholder 2"/>
          <p:cNvSpPr>
            <a:spLocks noGrp="1"/>
          </p:cNvSpPr>
          <p:nvPr>
            <p:ph idx="1"/>
          </p:nvPr>
        </p:nvSpPr>
        <p:spPr/>
        <p:txBody>
          <a:bodyPr>
            <a:normAutofit lnSpcReduction="10000"/>
          </a:bodyPr>
          <a:lstStyle/>
          <a:p>
            <a:r>
              <a:rPr lang="en-US" dirty="0" smtClean="0"/>
              <a:t>“When important questions drove the dialogue about school effectiveness, school staff quickly learned how to identify and use different types of data to answer those questions. (</a:t>
            </a:r>
            <a:r>
              <a:rPr lang="en-US" dirty="0" err="1" smtClean="0"/>
              <a:t>Lachat</a:t>
            </a:r>
            <a:r>
              <a:rPr lang="en-US" dirty="0" smtClean="0"/>
              <a:t> &amp; Smith, 2004)</a:t>
            </a:r>
          </a:p>
          <a:p>
            <a:pPr>
              <a:buNone/>
            </a:pPr>
            <a:endParaRPr lang="en-US" dirty="0" smtClean="0"/>
          </a:p>
          <a:p>
            <a:r>
              <a:rPr lang="en-US" dirty="0" smtClean="0"/>
              <a:t>Organizing data around essential questions about student performance is a powerful strategy for building data literacy. </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Essential Questions</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How do student outcomes differ by demographics, programs, and schools?</a:t>
            </a:r>
          </a:p>
          <a:p>
            <a:pPr lvl="0"/>
            <a:r>
              <a:rPr lang="en-US" dirty="0" smtClean="0"/>
              <a:t>To what extent have specific programs, interventions, and services improved outcomes?</a:t>
            </a:r>
          </a:p>
          <a:p>
            <a:pPr lvl="0"/>
            <a:r>
              <a:rPr lang="en-US" dirty="0" smtClean="0"/>
              <a:t>What is the longitudinal progress of a specific cohort of students?</a:t>
            </a:r>
          </a:p>
          <a:p>
            <a:pPr lvl="0"/>
            <a:r>
              <a:rPr lang="en-US" dirty="0" smtClean="0"/>
              <a:t>What are the characteristics of students who achieve proficiency and of those who do not?</a:t>
            </a:r>
          </a:p>
          <a:p>
            <a:pPr lvl="0"/>
            <a:r>
              <a:rPr lang="en-US" dirty="0" smtClean="0"/>
              <a:t>Where are we making the most progress in closing achievement gaps?</a:t>
            </a:r>
          </a:p>
          <a:p>
            <a:pPr lvl="0"/>
            <a:r>
              <a:rPr lang="en-US" dirty="0" smtClean="0"/>
              <a:t>How do absence and mobility affect assessment results?</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lvl="0"/>
            <a:r>
              <a:rPr lang="en-US" dirty="0" smtClean="0"/>
              <a:t>How do student grades correlate with state assessment results and other measures?</a:t>
            </a:r>
          </a:p>
          <a:p>
            <a:pPr lvl="0"/>
            <a:r>
              <a:rPr lang="en-US" dirty="0" smtClean="0"/>
              <a:t>What percent of the students improved, stayed the same or declined from last years achievement?</a:t>
            </a:r>
          </a:p>
          <a:p>
            <a:pPr lvl="0"/>
            <a:r>
              <a:rPr lang="en-US" dirty="0" smtClean="0"/>
              <a:t>Are students making sufficient grade-to-grade progress?</a:t>
            </a:r>
          </a:p>
          <a:p>
            <a:pPr lvl="0"/>
            <a:r>
              <a:rPr lang="en-US" dirty="0" smtClean="0"/>
              <a:t>How many of the lower performing students in grade 4 are still lower performing students in grade 5. </a:t>
            </a:r>
          </a:p>
          <a:p>
            <a:pPr lvl="0"/>
            <a:r>
              <a:rPr lang="en-US" dirty="0" smtClean="0"/>
              <a:t>What is the variation in students’ scores within each course or grade.</a:t>
            </a:r>
          </a:p>
          <a:p>
            <a:endParaRPr lang="en-US" dirty="0"/>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193</TotalTime>
  <Words>1486</Words>
  <Application>Microsoft Macintosh PowerPoint</Application>
  <PresentationFormat>On-screen Show (4:3)</PresentationFormat>
  <Paragraphs>176</Paragraphs>
  <Slides>30</Slides>
  <Notes>5</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Data Driven Dialogue</vt:lpstr>
      <vt:lpstr>PowerPoint Presentation</vt:lpstr>
      <vt:lpstr>Data Driven Dialogue</vt:lpstr>
      <vt:lpstr>Getting Started</vt:lpstr>
      <vt:lpstr>Overview</vt:lpstr>
      <vt:lpstr>Phase 1-Before You See the Data</vt:lpstr>
      <vt:lpstr>Consider</vt:lpstr>
      <vt:lpstr>Possible Essential Questions</vt:lpstr>
      <vt:lpstr>PowerPoint Presentation</vt:lpstr>
      <vt:lpstr>PowerPoint Presentation</vt:lpstr>
      <vt:lpstr>What is Needed?</vt:lpstr>
      <vt:lpstr>Phase II—Just the Facts</vt:lpstr>
      <vt:lpstr>Phase III—Inferences</vt:lpstr>
      <vt:lpstr>Considerations</vt:lpstr>
      <vt:lpstr>Time</vt:lpstr>
      <vt:lpstr>Lets Get Started Open a word document and come up with 5 essential questions. </vt:lpstr>
      <vt:lpstr>Phase 1-Before You See the Data</vt:lpstr>
      <vt:lpstr>Possible Essential Questions</vt:lpstr>
      <vt:lpstr>PowerPoint Presentation</vt:lpstr>
      <vt:lpstr>Phase 2 Just the Facts  Looking at Data</vt:lpstr>
      <vt:lpstr>PowerPoint Presentation</vt:lpstr>
      <vt:lpstr>PowerPoint Presentation</vt:lpstr>
      <vt:lpstr>Ground Rules for Participating in a Data Retreat</vt:lpstr>
      <vt:lpstr>PowerPoint Presentation</vt:lpstr>
      <vt:lpstr>PowerPoint Presentation</vt:lpstr>
      <vt:lpstr>Phase 2—Just the Facts</vt:lpstr>
      <vt:lpstr>Phase II—Just the Facts</vt:lpstr>
      <vt:lpstr>Phase 3 Inferences</vt:lpstr>
      <vt:lpstr>Phase III—Inferences</vt:lpstr>
      <vt:lpstr>Report  Out</vt:lpstr>
    </vt:vector>
  </TitlesOfParts>
  <Company>ESU6</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Driven Dialogue</dc:title>
  <dc:creator>Lenny Vermaas</dc:creator>
  <cp:lastModifiedBy>Lenny VerMaas</cp:lastModifiedBy>
  <cp:revision>11</cp:revision>
  <dcterms:created xsi:type="dcterms:W3CDTF">2010-05-15T20:33:49Z</dcterms:created>
  <dcterms:modified xsi:type="dcterms:W3CDTF">2013-01-07T17:41:07Z</dcterms:modified>
</cp:coreProperties>
</file>